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73" r:id="rId14"/>
    <p:sldId id="274" r:id="rId15"/>
    <p:sldId id="267" r:id="rId16"/>
    <p:sldId id="268" r:id="rId17"/>
    <p:sldId id="275" r:id="rId18"/>
    <p:sldId id="269" r:id="rId19"/>
    <p:sldId id="300" r:id="rId20"/>
    <p:sldId id="270" r:id="rId21"/>
    <p:sldId id="271" r:id="rId22"/>
    <p:sldId id="284" r:id="rId23"/>
    <p:sldId id="283" r:id="rId24"/>
    <p:sldId id="276" r:id="rId25"/>
    <p:sldId id="277" r:id="rId26"/>
    <p:sldId id="285" r:id="rId27"/>
    <p:sldId id="278" r:id="rId28"/>
    <p:sldId id="286" r:id="rId29"/>
    <p:sldId id="288" r:id="rId30"/>
    <p:sldId id="287" r:id="rId31"/>
    <p:sldId id="279" r:id="rId32"/>
    <p:sldId id="289" r:id="rId33"/>
    <p:sldId id="281" r:id="rId34"/>
    <p:sldId id="280" r:id="rId35"/>
    <p:sldId id="282" r:id="rId36"/>
    <p:sldId id="297" r:id="rId37"/>
    <p:sldId id="290" r:id="rId38"/>
    <p:sldId id="291" r:id="rId39"/>
    <p:sldId id="292" r:id="rId40"/>
    <p:sldId id="293" r:id="rId41"/>
    <p:sldId id="295" r:id="rId42"/>
    <p:sldId id="296" r:id="rId43"/>
    <p:sldId id="294" r:id="rId44"/>
    <p:sldId id="299" r:id="rId45"/>
    <p:sldId id="298" r:id="rId4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754"/>
    <a:srgbClr val="1E8A5E"/>
    <a:srgbClr val="28987D"/>
    <a:srgbClr val="329691"/>
    <a:srgbClr val="4ED8A0"/>
    <a:srgbClr val="7ADC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7AA89-7E35-4757-B22E-8BC37A23EEF0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A9DA7-6BBF-498E-A58A-20F427B73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52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F06B-8F1D-4EB2-BC82-8371B30D6709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AE730-F0DC-4DF7-953D-112B71620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4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5069-7DCF-41F9-B5D8-73F3136591D4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740E-4977-4173-B65F-D4147041CF09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95-1FEB-4313-B045-72D0D9208C17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BAB74650-AB7C-42B2-BA28-BB94C30F8D01}" type="datetime1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04241EA7-E431-40A3-A0E7-C9E9D41D8F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7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77478D18-DFF3-478B-B02D-C8440C969C2C}" type="datetime1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49A2CC3F-C4AD-4F48-93FE-041B93077D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4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F035E5F2-B3B9-4343-B3CD-9C71BD0F9D36}" type="datetime1">
              <a:rPr lang="ru-RU" smtClean="0"/>
              <a:t>18.08.2021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3607DC32-7F41-4346-9F76-BE8E3BE7D5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9504-D3A9-40D2-BDF8-ED5C8D02724C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70F-A01A-45F5-BCFB-F97059B0AC6E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DE29-1546-4DD2-9EAE-54055EA9BD86}" type="datetime1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3214-11F3-428B-A407-75FFE87BF4BD}" type="datetime1">
              <a:rPr lang="ru-RU" smtClean="0"/>
              <a:t>18.08.2021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1F8D-9B72-40A6-8A3C-90E71083B56C}" type="datetime1">
              <a:rPr lang="ru-RU" smtClean="0"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60EB-129F-4B0C-A66C-DECB25F0F022}" type="datetime1">
              <a:rPr lang="ru-RU" smtClean="0"/>
              <a:t>18.08.2021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3318-C2F9-4C26-81DC-10823B3831B9}" type="datetime1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B0C1-C8BC-4134-AECE-51B2E349632F}" type="datetime1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2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68DC8-2A24-41A1-931D-E45AA751C779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://www.aerogidroponica.ru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3103/aleshirokikh.4/0_1b3b_4635d150_XL" TargetMode="External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rokorenevo.ru/d/115785/d/dsc07469.jpg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325" y="548680"/>
            <a:ext cx="7772400" cy="261972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Лекция 6. Методы </a:t>
            </a:r>
            <a:r>
              <a:rPr lang="ru-RU" b="1" dirty="0" err="1"/>
              <a:t>клонального</a:t>
            </a:r>
            <a:r>
              <a:rPr lang="ru-RU" b="1" dirty="0"/>
              <a:t> </a:t>
            </a:r>
            <a:r>
              <a:rPr lang="ru-RU" b="1" dirty="0" err="1"/>
              <a:t>микроразмножения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708920"/>
            <a:ext cx="8640960" cy="2664296"/>
          </a:xfrm>
        </p:spPr>
        <p:txBody>
          <a:bodyPr>
            <a:no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Клональное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микроразмножение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растений и его преимущества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Методы клонального микроразмножения.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Этапы клонального микроразмножения.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Получение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безвирусного посадочного материала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" y="5951021"/>
            <a:ext cx="912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Клональное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микроразмножение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растений: Учебно-методическое пособие / О.А. Тимофеева, Ю.Ю.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Невмержицкая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– Казань: Казанский университет, 2012. – 56 с. </a:t>
            </a:r>
          </a:p>
        </p:txBody>
      </p:sp>
    </p:spTree>
    <p:extLst>
      <p:ext uri="{BB962C8B-B14F-4D97-AF65-F5344CB8AC3E}">
        <p14:creationId xmlns:p14="http://schemas.microsoft.com/office/powerpoint/2010/main" val="14702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9951" t="22300" r="16997" b="4474"/>
          <a:stretch/>
        </p:blipFill>
        <p:spPr bwMode="auto">
          <a:xfrm>
            <a:off x="35496" y="576064"/>
            <a:ext cx="5544616" cy="5805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7087" y="685"/>
            <a:ext cx="9144000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Схема </a:t>
            </a:r>
            <a:r>
              <a:rPr lang="ru-RU" sz="2000" b="1" dirty="0" err="1">
                <a:solidFill>
                  <a:srgbClr val="C00000"/>
                </a:solidFill>
              </a:rPr>
              <a:t>клонального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микроразмножения</a:t>
            </a:r>
            <a:r>
              <a:rPr lang="ru-RU" sz="2000" b="1" dirty="0">
                <a:solidFill>
                  <a:srgbClr val="C00000"/>
                </a:solidFill>
              </a:rPr>
              <a:t> растений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555059"/>
            <a:ext cx="36088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1 – активация развития меристемы; </a:t>
            </a:r>
            <a:endParaRPr lang="ru-RU" b="1" i="1" dirty="0" smtClean="0"/>
          </a:p>
          <a:p>
            <a:r>
              <a:rPr lang="ru-RU" b="1" i="1" dirty="0" smtClean="0"/>
              <a:t>2 </a:t>
            </a:r>
            <a:r>
              <a:rPr lang="ru-RU" b="1" i="1" dirty="0"/>
              <a:t>– образование адвентивных почек непосредственно на первичном </a:t>
            </a:r>
            <a:r>
              <a:rPr lang="ru-RU" b="1" i="1" dirty="0" err="1"/>
              <a:t>экспланте</a:t>
            </a:r>
            <a:r>
              <a:rPr lang="ru-RU" b="1" i="1" dirty="0"/>
              <a:t>; </a:t>
            </a:r>
            <a:endParaRPr lang="ru-RU" b="1" i="1" dirty="0" smtClean="0"/>
          </a:p>
          <a:p>
            <a:r>
              <a:rPr lang="ru-RU" b="1" i="1" dirty="0" smtClean="0"/>
              <a:t>3 </a:t>
            </a:r>
            <a:r>
              <a:rPr lang="ru-RU" b="1" i="1" dirty="0"/>
              <a:t>– индукция соматического эмбриогенеза в каллусе и суспензионной культуре; </a:t>
            </a:r>
            <a:endParaRPr lang="ru-RU" b="1" i="1" dirty="0" smtClean="0"/>
          </a:p>
          <a:p>
            <a:r>
              <a:rPr lang="ru-RU" b="1" i="1" dirty="0" smtClean="0"/>
              <a:t>4 </a:t>
            </a:r>
            <a:r>
              <a:rPr lang="ru-RU" b="1" i="1" dirty="0"/>
              <a:t>– образование адвентивных почек в </a:t>
            </a:r>
            <a:r>
              <a:rPr lang="ru-RU" b="1" i="1" dirty="0" err="1"/>
              <a:t>каллусной</a:t>
            </a:r>
            <a:r>
              <a:rPr lang="ru-RU" b="1" i="1" dirty="0"/>
              <a:t> ткани: </a:t>
            </a:r>
            <a:endParaRPr lang="ru-RU" b="1" i="1" dirty="0" smtClean="0"/>
          </a:p>
          <a:p>
            <a:pPr indent="180975"/>
            <a:r>
              <a:rPr lang="ru-RU" i="1" dirty="0" smtClean="0"/>
              <a:t>а </a:t>
            </a:r>
            <a:r>
              <a:rPr lang="ru-RU" i="1" dirty="0"/>
              <a:t>– получение стерильной культуры; </a:t>
            </a:r>
            <a:endParaRPr lang="ru-RU" i="1" dirty="0" smtClean="0"/>
          </a:p>
          <a:p>
            <a:pPr indent="180975"/>
            <a:r>
              <a:rPr lang="ru-RU" i="1" dirty="0" smtClean="0"/>
              <a:t>б </a:t>
            </a:r>
            <a:r>
              <a:rPr lang="ru-RU" i="1" dirty="0"/>
              <a:t>– формирование </a:t>
            </a:r>
            <a:r>
              <a:rPr lang="ru-RU" i="1" dirty="0" err="1"/>
              <a:t>микропобегов</a:t>
            </a:r>
            <a:r>
              <a:rPr lang="ru-RU" i="1" dirty="0"/>
              <a:t> и развитие соматических </a:t>
            </a:r>
            <a:r>
              <a:rPr lang="ru-RU" i="1" dirty="0" err="1"/>
              <a:t>эмбриоидов</a:t>
            </a:r>
            <a:r>
              <a:rPr lang="ru-RU" i="1" dirty="0"/>
              <a:t>; </a:t>
            </a:r>
            <a:endParaRPr lang="ru-RU" i="1" dirty="0" smtClean="0"/>
          </a:p>
          <a:p>
            <a:pPr indent="180975"/>
            <a:r>
              <a:rPr lang="ru-RU" i="1" dirty="0" smtClean="0"/>
              <a:t>в </a:t>
            </a:r>
            <a:r>
              <a:rPr lang="ru-RU" i="1" dirty="0"/>
              <a:t>– </a:t>
            </a:r>
            <a:r>
              <a:rPr lang="ru-RU" i="1" dirty="0" err="1"/>
              <a:t>укоренеие</a:t>
            </a:r>
            <a:r>
              <a:rPr lang="ru-RU" i="1" dirty="0"/>
              <a:t> </a:t>
            </a:r>
            <a:r>
              <a:rPr lang="ru-RU" i="1" dirty="0" err="1"/>
              <a:t>микропобегов</a:t>
            </a:r>
            <a:r>
              <a:rPr lang="ru-RU" i="1" dirty="0"/>
              <a:t> и образование искусственных семян; </a:t>
            </a:r>
            <a:endParaRPr lang="ru-RU" i="1" dirty="0" smtClean="0"/>
          </a:p>
          <a:p>
            <a:pPr indent="180975"/>
            <a:r>
              <a:rPr lang="ru-RU" i="1" dirty="0" smtClean="0"/>
              <a:t>г </a:t>
            </a:r>
            <a:r>
              <a:rPr lang="ru-RU" i="1" dirty="0"/>
              <a:t>– перевод растений–</a:t>
            </a:r>
            <a:r>
              <a:rPr lang="ru-RU" i="1" dirty="0" err="1"/>
              <a:t>регенерантов</a:t>
            </a:r>
            <a:r>
              <a:rPr lang="ru-RU" i="1" dirty="0"/>
              <a:t> в тепличные условия с последующей высадкой в поле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7272808" cy="6624736"/>
          </a:xfrm>
        </p:spPr>
        <p:txBody>
          <a:bodyPr>
            <a:normAutofit fontScale="85000" lnSpcReduction="20000"/>
          </a:bodyPr>
          <a:lstStyle/>
          <a:p>
            <a:pPr marL="0" indent="447675">
              <a:buNone/>
            </a:pPr>
            <a:r>
              <a:rPr lang="ru-RU" dirty="0" smtClean="0"/>
              <a:t>1. Основной </a:t>
            </a:r>
            <a:r>
              <a:rPr lang="ru-RU" dirty="0"/>
              <a:t>метод, используемый при </a:t>
            </a:r>
            <a:r>
              <a:rPr lang="ru-RU" dirty="0" err="1"/>
              <a:t>клональном</a:t>
            </a:r>
            <a:r>
              <a:rPr lang="ru-RU" dirty="0"/>
              <a:t> </a:t>
            </a:r>
            <a:r>
              <a:rPr lang="ru-RU" dirty="0" err="1"/>
              <a:t>микроразмножении</a:t>
            </a:r>
            <a:r>
              <a:rPr lang="ru-RU" dirty="0"/>
              <a:t> растений, </a:t>
            </a:r>
            <a:r>
              <a:rPr lang="ru-RU" i="1" dirty="0"/>
              <a:t>– </a:t>
            </a:r>
            <a:r>
              <a:rPr lang="ru-RU" dirty="0">
                <a:solidFill>
                  <a:srgbClr val="C00000"/>
                </a:solidFill>
              </a:rPr>
              <a:t>это активация развития уже существующих в растении меристем. </a:t>
            </a:r>
            <a:r>
              <a:rPr lang="ru-RU" dirty="0"/>
              <a:t>Он основан на снятии явления апикального доминирования, что может быть достигнуто следующими путями: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удалением верхушечной меристемы стебля и последующим </a:t>
            </a:r>
            <a:r>
              <a:rPr lang="ru-RU" dirty="0" err="1"/>
              <a:t>микрочеренкованием</a:t>
            </a:r>
            <a:r>
              <a:rPr lang="ru-RU" dirty="0"/>
              <a:t> побега на </a:t>
            </a:r>
            <a:r>
              <a:rPr lang="ru-RU" dirty="0" err="1"/>
              <a:t>безгормональной</a:t>
            </a:r>
            <a:r>
              <a:rPr lang="ru-RU" dirty="0"/>
              <a:t> среде;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добавлением в питательную среду веществ </a:t>
            </a:r>
            <a:r>
              <a:rPr lang="ru-RU" dirty="0" err="1"/>
              <a:t>цитокининового</a:t>
            </a:r>
            <a:r>
              <a:rPr lang="ru-RU" dirty="0"/>
              <a:t> типа действия, индуцирующих развитие многочисленных пазушных побегов</a:t>
            </a:r>
            <a:r>
              <a:rPr lang="ru-RU" dirty="0" smtClean="0"/>
              <a:t>. </a:t>
            </a:r>
            <a:r>
              <a:rPr lang="ru-RU" sz="3000" i="1" dirty="0"/>
              <a:t>Для этого используют </a:t>
            </a:r>
            <a:r>
              <a:rPr lang="ru-RU" sz="3000" i="1" dirty="0">
                <a:solidFill>
                  <a:srgbClr val="C00000"/>
                </a:solidFill>
              </a:rPr>
              <a:t>БАП </a:t>
            </a:r>
            <a:r>
              <a:rPr lang="ru-RU" sz="3000" i="1" dirty="0"/>
              <a:t>или </a:t>
            </a:r>
            <a:r>
              <a:rPr lang="ru-RU" sz="3000" i="1" dirty="0" err="1">
                <a:solidFill>
                  <a:srgbClr val="C00000"/>
                </a:solidFill>
              </a:rPr>
              <a:t>кинетин</a:t>
            </a:r>
            <a:r>
              <a:rPr lang="ru-RU" sz="3000" i="1" dirty="0">
                <a:solidFill>
                  <a:srgbClr val="C00000"/>
                </a:solidFill>
              </a:rPr>
              <a:t>,</a:t>
            </a:r>
            <a:r>
              <a:rPr lang="ru-RU" sz="3000" i="1" dirty="0"/>
              <a:t> а также </a:t>
            </a:r>
            <a:r>
              <a:rPr lang="ru-RU" sz="3000" i="1" dirty="0">
                <a:solidFill>
                  <a:srgbClr val="C00000"/>
                </a:solidFill>
              </a:rPr>
              <a:t>2- </a:t>
            </a:r>
            <a:r>
              <a:rPr lang="ru-RU" sz="3000" i="1" dirty="0" err="1">
                <a:solidFill>
                  <a:srgbClr val="C00000"/>
                </a:solidFill>
              </a:rPr>
              <a:t>изопентениладенин</a:t>
            </a:r>
            <a:r>
              <a:rPr lang="ru-RU" sz="3000" i="1" dirty="0">
                <a:solidFill>
                  <a:srgbClr val="C00000"/>
                </a:solidFill>
              </a:rPr>
              <a:t> и </a:t>
            </a:r>
            <a:r>
              <a:rPr lang="ru-RU" sz="3000" i="1" dirty="0" err="1">
                <a:solidFill>
                  <a:srgbClr val="C00000"/>
                </a:solidFill>
              </a:rPr>
              <a:t>зеатин</a:t>
            </a:r>
            <a:r>
              <a:rPr lang="ru-RU" sz="3000" i="1" dirty="0"/>
              <a:t>.</a:t>
            </a:r>
            <a:endParaRPr lang="ru-RU" sz="30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210" y="2348880"/>
            <a:ext cx="1788790" cy="17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8" t="19954" r="28168" b="14449"/>
          <a:stretch/>
        </p:blipFill>
        <p:spPr bwMode="auto">
          <a:xfrm>
            <a:off x="7393653" y="4293096"/>
            <a:ext cx="175034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1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3805"/>
            <a:ext cx="5472608" cy="59375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Полученные </a:t>
            </a:r>
            <a:r>
              <a:rPr lang="ru-RU" dirty="0"/>
              <a:t>побеги отделяют от первичного материнского </a:t>
            </a:r>
            <a:r>
              <a:rPr lang="ru-RU" dirty="0" err="1"/>
              <a:t>экспланта</a:t>
            </a:r>
            <a:r>
              <a:rPr lang="ru-RU" dirty="0"/>
              <a:t> и вновь культивируют на свежеприготовленной питательной среде, стимулирующей пролиферацию пазушных меристем и возникновение побегов более высоких порядков.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624"/>
            <a:ext cx="3240691" cy="493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732240" y="1340768"/>
            <a:ext cx="1800200" cy="19442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01926" y="1988840"/>
            <a:ext cx="1814290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703" y="6445642"/>
            <a:ext cx="548227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Пролиферация - разрастание ткани путём размножения клеток делением.  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027" name="Picture 3" descr="http://1.bp.blogspot.com/-ORvcmvktxdE/UWh202rZLRI/AAAAAAAAYiU/pIvZeS24avw/s1600/garden+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62883"/>
            <a:ext cx="1275579" cy="14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riavrn.ru/upload/iblock/39e/39ef1a0455aa3b836799dfa256645cc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8"/>
          <a:stretch/>
        </p:blipFill>
        <p:spPr bwMode="auto">
          <a:xfrm>
            <a:off x="7164288" y="5162883"/>
            <a:ext cx="1872539" cy="14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3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/>
          <a:stretch/>
        </p:blipFill>
        <p:spPr bwMode="auto">
          <a:xfrm>
            <a:off x="107504" y="260648"/>
            <a:ext cx="586163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0"/>
            <a:ext cx="3131840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C00000"/>
                </a:solidFill>
              </a:rPr>
              <a:t>Схема </a:t>
            </a:r>
            <a:r>
              <a:rPr lang="ru-RU" sz="1600" dirty="0" err="1">
                <a:solidFill>
                  <a:srgbClr val="C00000"/>
                </a:solidFill>
              </a:rPr>
              <a:t>клонального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микроразмножения</a:t>
            </a:r>
            <a:r>
              <a:rPr lang="ru-RU" sz="1600" dirty="0">
                <a:solidFill>
                  <a:srgbClr val="C00000"/>
                </a:solidFill>
              </a:rPr>
              <a:t> растений методом активации развития существующих меристем (I путь), индукции возникновения адвентивных почек на </a:t>
            </a:r>
            <a:r>
              <a:rPr lang="ru-RU" sz="1600" dirty="0" err="1">
                <a:solidFill>
                  <a:srgbClr val="C00000"/>
                </a:solidFill>
              </a:rPr>
              <a:t>экспланте</a:t>
            </a:r>
            <a:r>
              <a:rPr lang="ru-RU" sz="1600" dirty="0">
                <a:solidFill>
                  <a:srgbClr val="C00000"/>
                </a:solidFill>
              </a:rPr>
              <a:t> (II путь</a:t>
            </a:r>
            <a:r>
              <a:rPr lang="ru-RU" sz="1600" dirty="0" smtClean="0">
                <a:solidFill>
                  <a:srgbClr val="C00000"/>
                </a:solidFill>
              </a:rPr>
              <a:t>):</a:t>
            </a:r>
          </a:p>
          <a:p>
            <a:pPr marL="0" indent="0">
              <a:buNone/>
            </a:pPr>
            <a:r>
              <a:rPr lang="ru-RU" sz="1600" dirty="0" smtClean="0"/>
              <a:t>1 </a:t>
            </a:r>
            <a:r>
              <a:rPr lang="ru-RU" sz="1600" dirty="0"/>
              <a:t>– выбор исходного </a:t>
            </a:r>
            <a:r>
              <a:rPr lang="ru-RU" sz="1600" dirty="0" err="1"/>
              <a:t>экспланта</a:t>
            </a:r>
            <a:r>
              <a:rPr lang="ru-RU" sz="1600" dirty="0"/>
              <a:t>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2 </a:t>
            </a:r>
            <a:r>
              <a:rPr lang="ru-RU" sz="1600" dirty="0"/>
              <a:t>– получение стерильной культуры;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3 </a:t>
            </a:r>
            <a:r>
              <a:rPr lang="ru-RU" sz="1600" dirty="0"/>
              <a:t>– образование адвентивных почек непосредственно на первичном </a:t>
            </a:r>
            <a:r>
              <a:rPr lang="ru-RU" sz="1600" dirty="0" err="1"/>
              <a:t>экспланте</a:t>
            </a:r>
            <a:r>
              <a:rPr lang="ru-RU" sz="1600" dirty="0"/>
              <a:t>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4 </a:t>
            </a:r>
            <a:r>
              <a:rPr lang="ru-RU" sz="1600" dirty="0"/>
              <a:t>– рост почек и формирование </a:t>
            </a:r>
            <a:r>
              <a:rPr lang="ru-RU" sz="1600" dirty="0" err="1"/>
              <a:t>микропобегов</a:t>
            </a:r>
            <a:r>
              <a:rPr lang="ru-RU" sz="1600" dirty="0"/>
              <a:t>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5-6 </a:t>
            </a:r>
            <a:r>
              <a:rPr lang="ru-RU" sz="1600" dirty="0"/>
              <a:t>– размножение </a:t>
            </a:r>
            <a:r>
              <a:rPr lang="ru-RU" sz="1600" dirty="0" err="1"/>
              <a:t>микропобегов</a:t>
            </a:r>
            <a:r>
              <a:rPr lang="ru-RU" sz="1600" dirty="0"/>
              <a:t> (черенкование);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7 </a:t>
            </a:r>
            <a:r>
              <a:rPr lang="ru-RU" sz="1600" dirty="0"/>
              <a:t>– депонирование растений-</a:t>
            </a:r>
            <a:r>
              <a:rPr lang="ru-RU" sz="1600" dirty="0" err="1"/>
              <a:t>регенерантов</a:t>
            </a:r>
            <a:r>
              <a:rPr lang="ru-RU" sz="1600" dirty="0"/>
              <a:t> при пониженной температуре;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8 </a:t>
            </a:r>
            <a:r>
              <a:rPr lang="ru-RU" sz="1600" dirty="0"/>
              <a:t>– перевод растений в тепличные условия;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9 </a:t>
            </a:r>
            <a:r>
              <a:rPr lang="ru-RU" sz="1600" dirty="0"/>
              <a:t>– высадка растений-</a:t>
            </a:r>
            <a:r>
              <a:rPr lang="ru-RU" sz="1600" dirty="0" err="1"/>
              <a:t>регенерантов</a:t>
            </a:r>
            <a:r>
              <a:rPr lang="ru-RU" sz="1600" dirty="0"/>
              <a:t> в почву.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051301"/>
            <a:ext cx="8856984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Схема размножения растений методом активации пазушных меристем: 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dirty="0" smtClean="0"/>
              <a:t>1 </a:t>
            </a:r>
            <a:r>
              <a:rPr lang="ru-RU" sz="2400" dirty="0"/>
              <a:t>– путем удаления верхушечной меристемы: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 2 – </a:t>
            </a:r>
            <a:r>
              <a:rPr lang="ru-RU" sz="2400" dirty="0"/>
              <a:t>добавлением гормонов в среду.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75160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2202" y="532755"/>
            <a:ext cx="280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CC"/>
                </a:solidFill>
              </a:rPr>
              <a:t>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2031" y="3861048"/>
            <a:ext cx="333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CC"/>
                </a:solidFill>
              </a:rPr>
              <a:t>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настоящее время </a:t>
            </a:r>
            <a:r>
              <a:rPr lang="ru-RU" dirty="0" smtClean="0"/>
              <a:t>метод </a:t>
            </a:r>
            <a:r>
              <a:rPr lang="ru-RU" dirty="0" smtClean="0">
                <a:solidFill>
                  <a:schemeClr val="bg1"/>
                </a:solidFill>
              </a:rPr>
              <a:t>активации </a:t>
            </a:r>
            <a:r>
              <a:rPr lang="ru-RU" dirty="0">
                <a:solidFill>
                  <a:schemeClr val="bg1"/>
                </a:solidFill>
              </a:rPr>
              <a:t>развития </a:t>
            </a:r>
            <a:r>
              <a:rPr lang="ru-RU" dirty="0" smtClean="0">
                <a:solidFill>
                  <a:schemeClr val="bg1"/>
                </a:solidFill>
              </a:rPr>
              <a:t>существующих </a:t>
            </a:r>
            <a:r>
              <a:rPr lang="ru-RU" dirty="0">
                <a:solidFill>
                  <a:schemeClr val="bg1"/>
                </a:solidFill>
              </a:rPr>
              <a:t>в растении меристем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/>
              <a:t>широко </a:t>
            </a:r>
            <a:r>
              <a:rPr lang="ru-RU" dirty="0"/>
              <a:t>используется в производстве безвирусного посадочного материала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-технических </a:t>
            </a:r>
            <a:r>
              <a:rPr lang="ru-RU" sz="2600" i="1" dirty="0" smtClean="0">
                <a:solidFill>
                  <a:srgbClr val="1D5754"/>
                </a:solidFill>
              </a:rPr>
              <a:t>(сахарная </a:t>
            </a:r>
            <a:r>
              <a:rPr lang="ru-RU" sz="2600" i="1" dirty="0">
                <a:solidFill>
                  <a:srgbClr val="1D5754"/>
                </a:solidFill>
              </a:rPr>
              <a:t>свекла, хмель, табак, топинамбур, </a:t>
            </a:r>
            <a:r>
              <a:rPr lang="ru-RU" sz="2600" i="1" dirty="0" err="1">
                <a:solidFill>
                  <a:srgbClr val="1D5754"/>
                </a:solidFill>
              </a:rPr>
              <a:t>стахис</a:t>
            </a:r>
            <a:r>
              <a:rPr lang="ru-RU" sz="2600" i="1" dirty="0" smtClean="0">
                <a:solidFill>
                  <a:srgbClr val="1D5754"/>
                </a:solidFill>
              </a:rPr>
              <a:t>) </a:t>
            </a:r>
            <a:r>
              <a:rPr lang="ru-RU" dirty="0" smtClean="0"/>
              <a:t>и овощных </a:t>
            </a:r>
            <a:r>
              <a:rPr lang="ru-RU" dirty="0"/>
              <a:t>культур </a:t>
            </a:r>
            <a:r>
              <a:rPr lang="ru-RU" sz="2600" i="1" dirty="0">
                <a:solidFill>
                  <a:srgbClr val="1D5754"/>
                </a:solidFill>
              </a:rPr>
              <a:t>(томаты, картофель, огурец, перец, тыква, спаржа и др.), </a:t>
            </a:r>
            <a:r>
              <a:rPr lang="ru-RU" dirty="0"/>
              <a:t>а также для размножения культур промышленного цветоводства </a:t>
            </a:r>
            <a:r>
              <a:rPr lang="ru-RU" sz="2600" i="1" dirty="0">
                <a:solidFill>
                  <a:srgbClr val="1D5754"/>
                </a:solidFill>
              </a:rPr>
              <a:t>(гвоздика, хризантема, роза, гербера)</a:t>
            </a:r>
            <a:r>
              <a:rPr lang="ru-RU" dirty="0"/>
              <a:t>, тропических и субтропических растений </a:t>
            </a:r>
            <a:r>
              <a:rPr lang="ru-RU" sz="2600" dirty="0">
                <a:solidFill>
                  <a:srgbClr val="1D5754"/>
                </a:solidFill>
              </a:rPr>
              <a:t>(</a:t>
            </a:r>
            <a:r>
              <a:rPr lang="ru-RU" sz="2600" i="1" dirty="0">
                <a:solidFill>
                  <a:srgbClr val="1D5754"/>
                </a:solidFill>
              </a:rPr>
              <a:t>рододендрон, азалия, камелия, чай и др.</a:t>
            </a:r>
            <a:r>
              <a:rPr lang="ru-RU" sz="2600" dirty="0">
                <a:solidFill>
                  <a:srgbClr val="1D5754"/>
                </a:solidFill>
              </a:rPr>
              <a:t>), </a:t>
            </a:r>
            <a:r>
              <a:rPr lang="ru-RU" dirty="0"/>
              <a:t>плодовых и ягодных культур </a:t>
            </a:r>
            <a:r>
              <a:rPr lang="ru-RU" sz="2600" i="1" dirty="0">
                <a:solidFill>
                  <a:srgbClr val="1D5754"/>
                </a:solidFill>
              </a:rPr>
              <a:t>(яблоня, слива, вишня, груша, виноград, малина, смородина, крыжовник и др.) </a:t>
            </a:r>
            <a:r>
              <a:rPr lang="ru-RU" dirty="0"/>
              <a:t>и древесных растений </a:t>
            </a:r>
            <a:r>
              <a:rPr lang="ru-RU" sz="2600" i="1" dirty="0">
                <a:solidFill>
                  <a:srgbClr val="1D5754"/>
                </a:solidFill>
              </a:rPr>
              <a:t>(тополь, ива, ольха, береза, рябина, секвойя, туя, можжевельник и др.).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381642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Для </a:t>
            </a:r>
            <a:r>
              <a:rPr lang="ru-RU" dirty="0" smtClean="0"/>
              <a:t>картофеля </a:t>
            </a:r>
            <a:r>
              <a:rPr lang="ru-RU" dirty="0"/>
              <a:t>технология </a:t>
            </a:r>
            <a:r>
              <a:rPr lang="ru-RU" dirty="0" err="1"/>
              <a:t>клонального</a:t>
            </a:r>
            <a:r>
              <a:rPr lang="ru-RU" dirty="0"/>
              <a:t> </a:t>
            </a:r>
            <a:r>
              <a:rPr lang="ru-RU" dirty="0" err="1"/>
              <a:t>микроразмножения</a:t>
            </a:r>
            <a:r>
              <a:rPr lang="ru-RU" dirty="0"/>
              <a:t> поставлена на промышленную основу. Применение метода активации развития существующих в растении меристем позволяет получать из одной меристемы картофеля более </a:t>
            </a:r>
            <a:r>
              <a:rPr lang="ru-RU" dirty="0">
                <a:solidFill>
                  <a:srgbClr val="C00000"/>
                </a:solidFill>
              </a:rPr>
              <a:t>10</a:t>
            </a:r>
            <a:r>
              <a:rPr lang="ru-RU" baseline="30000" dirty="0">
                <a:solidFill>
                  <a:srgbClr val="C00000"/>
                </a:solidFill>
              </a:rPr>
              <a:t>5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растений в год, причем технология предусматривает получение в пробирках </a:t>
            </a:r>
            <a:r>
              <a:rPr lang="ru-RU" dirty="0" err="1"/>
              <a:t>микроклубней</a:t>
            </a:r>
            <a:r>
              <a:rPr lang="ru-RU" dirty="0"/>
              <a:t> – ценного безвирусного семенного материала.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57150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517232"/>
            <a:ext cx="8928992" cy="13407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Микроклональное размножение картофеля: </a:t>
            </a:r>
          </a:p>
          <a:p>
            <a:pPr marL="0" indent="0" algn="ctr">
              <a:buNone/>
            </a:pPr>
            <a:r>
              <a:rPr lang="ru-RU" i="1" dirty="0" smtClean="0"/>
              <a:t>1 - </a:t>
            </a:r>
            <a:r>
              <a:rPr lang="ru-RU" i="1" dirty="0" err="1" smtClean="0"/>
              <a:t>микрорастение</a:t>
            </a:r>
            <a:r>
              <a:rPr lang="ru-RU" i="1" dirty="0" smtClean="0"/>
              <a:t> </a:t>
            </a:r>
            <a:r>
              <a:rPr lang="ru-RU" i="1" dirty="0"/>
              <a:t>картофеля; 2 – размножение картофеля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; 3 – </a:t>
            </a:r>
            <a:r>
              <a:rPr lang="ru-RU" i="1" dirty="0" err="1"/>
              <a:t>микроклубни</a:t>
            </a:r>
            <a:r>
              <a:rPr lang="ru-RU" i="1" dirty="0"/>
              <a:t> безвирусного картофеля.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4" y="1040235"/>
            <a:ext cx="1257604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"/>
          <a:stretch/>
        </p:blipFill>
        <p:spPr bwMode="auto">
          <a:xfrm>
            <a:off x="1331640" y="188640"/>
            <a:ext cx="4960971" cy="316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3098849" cy="341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00360" y="4581128"/>
            <a:ext cx="3032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C00000"/>
                </a:solidFill>
              </a:rPr>
              <a:t>1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429000"/>
            <a:ext cx="3609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 smtClean="0">
                <a:solidFill>
                  <a:srgbClr val="C00000"/>
                </a:solidFill>
              </a:rPr>
              <a:t>2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4725144"/>
            <a:ext cx="3609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C00000"/>
                </a:solidFill>
              </a:rPr>
              <a:t>3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47675" algn="just"/>
            <a:r>
              <a:rPr lang="ru-RU" sz="2800" dirty="0" smtClean="0"/>
              <a:t>2 метод </a:t>
            </a:r>
            <a:r>
              <a:rPr lang="ru-RU" sz="2800" b="1" dirty="0"/>
              <a:t>– </a:t>
            </a:r>
            <a:r>
              <a:rPr lang="ru-RU" sz="2800" dirty="0" smtClean="0">
                <a:solidFill>
                  <a:srgbClr val="C00000"/>
                </a:solidFill>
              </a:rPr>
              <a:t>индукция </a:t>
            </a:r>
            <a:r>
              <a:rPr lang="ru-RU" sz="2800" dirty="0">
                <a:solidFill>
                  <a:srgbClr val="C00000"/>
                </a:solidFill>
              </a:rPr>
              <a:t>возникновения адвентивных почек непосредственно тканями </a:t>
            </a:r>
            <a:r>
              <a:rPr lang="ru-RU" sz="2800" dirty="0" err="1">
                <a:solidFill>
                  <a:srgbClr val="C00000"/>
                </a:solidFill>
              </a:rPr>
              <a:t>экспланта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1600200"/>
            <a:ext cx="5544616" cy="521317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Он основан на способности изолированных частей растения при благоприятных условиях питательной среды восстанавливать недостающие органы и, таким образом, регенерировать целые растения. </a:t>
            </a:r>
            <a:endParaRPr lang="ru-RU" dirty="0" smtClean="0"/>
          </a:p>
          <a:p>
            <a:r>
              <a:rPr lang="ru-RU" dirty="0" smtClean="0"/>
              <a:t>Образования </a:t>
            </a:r>
            <a:r>
              <a:rPr lang="ru-RU" dirty="0"/>
              <a:t>адвентивных почек можно добиться почти из любых органов и тканей растения (изолированного зародыша, листа, стебля, семядолей, чешуек и донца луковицы, сегментов корней и зачатков соцветий). </a:t>
            </a:r>
          </a:p>
        </p:txBody>
      </p:sp>
      <p:pic>
        <p:nvPicPr>
          <p:cNvPr id="5" name="Picture 9" descr="ris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6256" y="1380232"/>
            <a:ext cx="2212279" cy="4681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1" descr="ris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94" y="1400051"/>
            <a:ext cx="131603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476672"/>
            <a:ext cx="5544616" cy="6336704"/>
          </a:xfrm>
        </p:spPr>
        <p:txBody>
          <a:bodyPr>
            <a:normAutofit/>
          </a:bodyPr>
          <a:lstStyle/>
          <a:p>
            <a:r>
              <a:rPr lang="ru-RU" dirty="0" smtClean="0"/>
              <a:t>Этот </a:t>
            </a:r>
            <a:r>
              <a:rPr lang="ru-RU" dirty="0"/>
              <a:t>процесс, как правило, происходит на питательных средах, содержащих только </a:t>
            </a:r>
            <a:r>
              <a:rPr lang="ru-RU" dirty="0" err="1"/>
              <a:t>цитокинины</a:t>
            </a:r>
            <a:r>
              <a:rPr lang="ru-RU" dirty="0"/>
              <a:t> или </a:t>
            </a:r>
            <a:r>
              <a:rPr lang="ru-RU" dirty="0" err="1"/>
              <a:t>цитокинины</a:t>
            </a:r>
            <a:r>
              <a:rPr lang="ru-RU" dirty="0"/>
              <a:t> в сочетании с ауксинами в соотношении </a:t>
            </a:r>
            <a:r>
              <a:rPr lang="ru-RU" dirty="0" smtClean="0"/>
              <a:t>10 : 1 </a:t>
            </a:r>
            <a:r>
              <a:rPr lang="ru-RU" dirty="0"/>
              <a:t>или </a:t>
            </a:r>
            <a:r>
              <a:rPr lang="ru-RU" dirty="0" smtClean="0"/>
              <a:t>100 : 1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качестве ауксина наиболее часто используют ИУК или НУК.</a:t>
            </a:r>
          </a:p>
          <a:p>
            <a:endParaRPr lang="ru-RU" dirty="0"/>
          </a:p>
        </p:txBody>
      </p:sp>
      <p:pic>
        <p:nvPicPr>
          <p:cNvPr id="4" name="Picture 8" descr="ris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1196752"/>
            <a:ext cx="3006577" cy="41764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1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1143000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/>
              <a:t>1. </a:t>
            </a:r>
            <a:r>
              <a:rPr lang="ru-RU" sz="3600" b="1" dirty="0" err="1" smtClean="0"/>
              <a:t>Клональное</a:t>
            </a:r>
            <a:r>
              <a:rPr lang="ru-RU" sz="3600" b="1" dirty="0" smtClean="0"/>
              <a:t> </a:t>
            </a:r>
            <a:r>
              <a:rPr lang="ru-RU" sz="3600" b="1" dirty="0" err="1"/>
              <a:t>микроразмножение</a:t>
            </a:r>
            <a:r>
              <a:rPr lang="ru-RU" sz="3600" b="1" dirty="0"/>
              <a:t> </a:t>
            </a:r>
            <a:r>
              <a:rPr lang="ru-RU" sz="3600" b="1" dirty="0" smtClean="0"/>
              <a:t>растений и его преимущества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u="sng" dirty="0" err="1">
                <a:solidFill>
                  <a:srgbClr val="C00000"/>
                </a:solidFill>
              </a:rPr>
              <a:t>Клональное</a:t>
            </a:r>
            <a:r>
              <a:rPr lang="ru-RU" b="1" i="1" u="sng" dirty="0">
                <a:solidFill>
                  <a:srgbClr val="C00000"/>
                </a:solidFill>
              </a:rPr>
              <a:t> </a:t>
            </a:r>
            <a:r>
              <a:rPr lang="ru-RU" b="1" i="1" u="sng" dirty="0" err="1">
                <a:solidFill>
                  <a:srgbClr val="C00000"/>
                </a:solidFill>
              </a:rPr>
              <a:t>микроразмножение</a:t>
            </a:r>
            <a:r>
              <a:rPr lang="ru-RU" b="1" i="1" u="sng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– это использование техники </a:t>
            </a:r>
            <a:r>
              <a:rPr lang="ru-RU" i="1" dirty="0" err="1">
                <a:solidFill>
                  <a:srgbClr val="C00000"/>
                </a:solidFill>
              </a:rPr>
              <a:t>in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vitro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для быстрого получения неполовым путем растений, идентичных исходному.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По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своей сути микроклональное размножение аналогично вегетативному типу размножения растений с той лишь разницей, что оно протекает в пробирке в условиях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in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vitro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где из клеток изолированных тканей в итоге можно получить достаточно большое количество растений. </a:t>
            </a:r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	Важным условие успеха являются 	условия асептики и соответствующие 	питательные добавки.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288340"/>
            <a:ext cx="612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!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99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Данным методом </a:t>
            </a:r>
            <a:r>
              <a:rPr lang="ru-RU" sz="2400" dirty="0"/>
              <a:t>были </a:t>
            </a:r>
            <a:r>
              <a:rPr lang="ru-RU" sz="2400" dirty="0" smtClean="0"/>
              <a:t>размножены: </a:t>
            </a:r>
          </a:p>
          <a:p>
            <a:endParaRPr lang="ru-RU" sz="2400" dirty="0" smtClean="0"/>
          </a:p>
          <a:p>
            <a:pPr marL="457200" indent="-457200">
              <a:buFontTx/>
              <a:buChar char="-"/>
            </a:pPr>
            <a:r>
              <a:rPr lang="ru-RU" sz="2400" dirty="0" smtClean="0"/>
              <a:t>Многие </a:t>
            </a:r>
            <a:r>
              <a:rPr lang="ru-RU" sz="2400" dirty="0"/>
              <a:t>луковичные цветочные растения </a:t>
            </a:r>
            <a:r>
              <a:rPr lang="ru-RU" sz="2400" i="1" dirty="0">
                <a:solidFill>
                  <a:srgbClr val="1D5754"/>
                </a:solidFill>
              </a:rPr>
              <a:t>(нарциссы, лилии, гиацинт, гладиолусы, тюльпаны</a:t>
            </a:r>
            <a:r>
              <a:rPr lang="ru-RU" sz="2400" i="1" dirty="0" smtClean="0">
                <a:solidFill>
                  <a:srgbClr val="1D5754"/>
                </a:solidFill>
              </a:rPr>
              <a:t>).  </a:t>
            </a:r>
            <a:r>
              <a:rPr lang="ru-RU" sz="2400" dirty="0" smtClean="0"/>
              <a:t>Из луковичных вычленяются </a:t>
            </a:r>
            <a:r>
              <a:rPr lang="ru-RU" sz="2400" dirty="0"/>
              <a:t>чешуи, </a:t>
            </a:r>
            <a:r>
              <a:rPr lang="ru-RU" sz="2400" dirty="0" smtClean="0"/>
              <a:t>сегменты </a:t>
            </a:r>
            <a:r>
              <a:rPr lang="ru-RU" sz="2400" dirty="0"/>
              <a:t>базальной части донца луковиц, </a:t>
            </a:r>
            <a:r>
              <a:rPr lang="ru-RU" sz="2400" dirty="0" err="1" smtClean="0"/>
              <a:t>экспланты</a:t>
            </a:r>
            <a:r>
              <a:rPr lang="ru-RU" sz="2400" dirty="0" smtClean="0"/>
              <a:t> листьев. 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Овощные культуры: </a:t>
            </a:r>
            <a:r>
              <a:rPr lang="ru-RU" sz="2400" i="1" dirty="0">
                <a:solidFill>
                  <a:srgbClr val="1D5754"/>
                </a:solidFill>
              </a:rPr>
              <a:t>л</a:t>
            </a:r>
            <a:r>
              <a:rPr lang="ru-RU" sz="2400" i="1" dirty="0" smtClean="0">
                <a:solidFill>
                  <a:srgbClr val="1D5754"/>
                </a:solidFill>
              </a:rPr>
              <a:t>ук</a:t>
            </a:r>
            <a:r>
              <a:rPr lang="ru-RU" sz="2400" i="1" dirty="0">
                <a:solidFill>
                  <a:srgbClr val="1D5754"/>
                </a:solidFill>
              </a:rPr>
              <a:t>, чеснок </a:t>
            </a:r>
            <a:r>
              <a:rPr lang="ru-RU" sz="2400" dirty="0"/>
              <a:t>– из верхушечной меристемы, ткани донца луковиц; </a:t>
            </a:r>
            <a:r>
              <a:rPr lang="ru-RU" sz="2400" i="1" dirty="0">
                <a:solidFill>
                  <a:srgbClr val="1D5754"/>
                </a:solidFill>
              </a:rPr>
              <a:t>томаты </a:t>
            </a:r>
            <a:r>
              <a:rPr lang="ru-RU" sz="2400" dirty="0"/>
              <a:t>– из апикальных или пазушных меристем; </a:t>
            </a:r>
            <a:endParaRPr lang="ru-RU" sz="2400" dirty="0" smtClean="0"/>
          </a:p>
          <a:p>
            <a:pPr marL="457200" indent="-457200">
              <a:buFontTx/>
              <a:buChar char="-"/>
            </a:pPr>
            <a:r>
              <a:rPr lang="ru-RU" sz="2400" dirty="0" smtClean="0"/>
              <a:t>Представители </a:t>
            </a:r>
            <a:r>
              <a:rPr lang="ru-RU" sz="2400" dirty="0"/>
              <a:t>рода </a:t>
            </a:r>
            <a:r>
              <a:rPr lang="ru-RU" sz="2400" i="1" dirty="0" err="1"/>
              <a:t>Brassicа</a:t>
            </a:r>
            <a:r>
              <a:rPr lang="ru-RU" sz="2400" i="1" dirty="0"/>
              <a:t> </a:t>
            </a:r>
            <a:r>
              <a:rPr lang="ru-RU" sz="2400" i="1" dirty="0" smtClean="0">
                <a:solidFill>
                  <a:srgbClr val="1D5754"/>
                </a:solidFill>
              </a:rPr>
              <a:t>(капуста цветная, кочанная, брюссельская, листовая, брокколи ) </a:t>
            </a:r>
            <a:r>
              <a:rPr lang="ru-RU" sz="2400" dirty="0" smtClean="0">
                <a:solidFill>
                  <a:schemeClr val="bg1"/>
                </a:solidFill>
              </a:rPr>
              <a:t>из сегментов гипокотиля, семядолей, листьев); 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Цветочные культуры: </a:t>
            </a:r>
            <a:r>
              <a:rPr lang="ru-RU" sz="2400" i="1" dirty="0" smtClean="0">
                <a:solidFill>
                  <a:srgbClr val="1D5754"/>
                </a:solidFill>
              </a:rPr>
              <a:t>петуния</a:t>
            </a:r>
            <a:r>
              <a:rPr lang="ru-RU" sz="2400" dirty="0"/>
              <a:t>– из сегментов корней; </a:t>
            </a:r>
            <a:r>
              <a:rPr lang="ru-RU" sz="2400" i="1" dirty="0">
                <a:solidFill>
                  <a:srgbClr val="1D5754"/>
                </a:solidFill>
              </a:rPr>
              <a:t>глоксиния,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>
                <a:solidFill>
                  <a:srgbClr val="1D5754"/>
                </a:solidFill>
              </a:rPr>
              <a:t>фиалки </a:t>
            </a:r>
            <a:r>
              <a:rPr lang="ru-RU" sz="2400" dirty="0"/>
              <a:t>– из сегментов листовых </a:t>
            </a:r>
            <a:r>
              <a:rPr lang="ru-RU" sz="2400" dirty="0" smtClean="0"/>
              <a:t>пластинок;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Некоторые </a:t>
            </a:r>
            <a:r>
              <a:rPr lang="ru-RU" sz="2400" dirty="0"/>
              <a:t>представители </a:t>
            </a:r>
            <a:r>
              <a:rPr lang="ru-RU" sz="2400" i="1" dirty="0">
                <a:solidFill>
                  <a:srgbClr val="1D5754"/>
                </a:solidFill>
              </a:rPr>
              <a:t>древесных растений </a:t>
            </a:r>
            <a:r>
              <a:rPr lang="ru-RU" sz="2400" dirty="0"/>
              <a:t>– из изолированных зрелых и незрелых зародышей.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3 метод - </a:t>
            </a:r>
            <a:r>
              <a:rPr lang="ru-RU" sz="3600" dirty="0" smtClean="0">
                <a:solidFill>
                  <a:srgbClr val="C00000"/>
                </a:solidFill>
              </a:rPr>
              <a:t>индукция </a:t>
            </a:r>
            <a:r>
              <a:rPr lang="ru-RU" sz="3600" dirty="0">
                <a:solidFill>
                  <a:srgbClr val="C00000"/>
                </a:solidFill>
              </a:rPr>
              <a:t>соматического эмбриогенеза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Основывается </a:t>
            </a:r>
            <a:r>
              <a:rPr lang="ru-RU" dirty="0"/>
              <a:t>на дифференциации </a:t>
            </a:r>
            <a:r>
              <a:rPr lang="ru-RU" dirty="0" err="1"/>
              <a:t>зародышеподобных</a:t>
            </a:r>
            <a:r>
              <a:rPr lang="ru-RU" dirty="0"/>
              <a:t> структур из соматических клеток, которые по своему внешнему виду напоминают </a:t>
            </a:r>
            <a:r>
              <a:rPr lang="ru-RU" dirty="0" err="1"/>
              <a:t>зиготические</a:t>
            </a:r>
            <a:r>
              <a:rPr lang="ru-RU" dirty="0"/>
              <a:t> зародыши.</a:t>
            </a:r>
          </a:p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настоящее время данное явление используется для размножения большинства растений из семейств </a:t>
            </a:r>
            <a:r>
              <a:rPr lang="ru-RU" sz="3000" i="1" dirty="0">
                <a:solidFill>
                  <a:srgbClr val="1D5754"/>
                </a:solidFill>
              </a:rPr>
              <a:t>орхидных и рутовых, некоторых представителей злаковых (пшеница, ячмень), люцерны, редиса, винограда, а также некоторых видов древесных пород (осина, эвкалипт, дуб, ель обыкновенная).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1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696200" cy="57606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Соматический эмбриогенез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4744"/>
            <a:ext cx="4680644" cy="47585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C00000"/>
                </a:solidFill>
              </a:rPr>
              <a:t>Это единственный возможный способ размножения гвинейской масличной пальмы (</a:t>
            </a:r>
            <a:r>
              <a:rPr lang="ru-RU" sz="2400" i="1" dirty="0" err="1">
                <a:solidFill>
                  <a:srgbClr val="C00000"/>
                </a:solidFill>
              </a:rPr>
              <a:t>Elaeis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 err="1">
                <a:solidFill>
                  <a:srgbClr val="C00000"/>
                </a:solidFill>
              </a:rPr>
              <a:t>guineensis</a:t>
            </a:r>
            <a:r>
              <a:rPr lang="ru-RU" sz="2400" dirty="0">
                <a:solidFill>
                  <a:srgbClr val="C00000"/>
                </a:solidFill>
              </a:rPr>
              <a:t>), масло которой широко используется при производстве маргарина и пищевого масла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4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C00000"/>
                </a:solidFill>
              </a:rPr>
              <a:t>Так же можно размножать и пшеницу</a:t>
            </a:r>
          </a:p>
          <a:p>
            <a:pPr>
              <a:lnSpc>
                <a:spcPct val="80000"/>
              </a:lnSpc>
            </a:pP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0663" name="Picture 7" descr="ris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952103"/>
            <a:ext cx="3999376" cy="5033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5357664" y="6015038"/>
            <a:ext cx="3167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0033CC"/>
                </a:solidFill>
              </a:rPr>
              <a:t>Проросток пшеницы из соматического </a:t>
            </a:r>
            <a:r>
              <a:rPr lang="ru-RU" dirty="0" err="1">
                <a:solidFill>
                  <a:srgbClr val="0033CC"/>
                </a:solidFill>
              </a:rPr>
              <a:t>эмбриоида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C3F-C4AD-4F48-93FE-041B93077DF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image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4461" y="3284984"/>
            <a:ext cx="5883589" cy="3478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107504" y="260648"/>
            <a:ext cx="5544616" cy="2952328"/>
          </a:xfrm>
          <a:prstGeom prst="verticalScroll">
            <a:avLst>
              <a:gd name="adj" fmla="val 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Соматические зародыши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проходят 3 стадии развития: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глобулярную, сердцевидную,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торпедовидную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и в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конечном итоге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развиваются в проросток. 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1EA7-E431-40A3-A0E7-C9E9D41D8FE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1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3528392" cy="63976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Недостатки </a:t>
            </a:r>
            <a:r>
              <a:rPr lang="ru-RU" dirty="0" smtClean="0">
                <a:solidFill>
                  <a:srgbClr val="C00000"/>
                </a:solidFill>
              </a:rPr>
              <a:t>метода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1031849"/>
            <a:ext cx="3456384" cy="395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Соматический </a:t>
            </a:r>
            <a:r>
              <a:rPr lang="ru-RU" dirty="0">
                <a:solidFill>
                  <a:srgbClr val="C00000"/>
                </a:solidFill>
              </a:rPr>
              <a:t>эмбриогенез является достаточно трудоемкой операцией, так как не всегда удается реализовать свойственную клеткам </a:t>
            </a:r>
            <a:r>
              <a:rPr lang="ru-RU" dirty="0" err="1" smtClean="0">
                <a:solidFill>
                  <a:srgbClr val="C00000"/>
                </a:solidFill>
              </a:rPr>
              <a:t>тотипотентность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1900" i="1" dirty="0">
                <a:solidFill>
                  <a:srgbClr val="1D5754"/>
                </a:solidFill>
              </a:rPr>
              <a:t>(способность клетки путем деления дать начало любому клеточному типу </a:t>
            </a:r>
            <a:r>
              <a:rPr lang="ru-RU" sz="1900" i="1" dirty="0" smtClean="0">
                <a:solidFill>
                  <a:srgbClr val="1D5754"/>
                </a:solidFill>
              </a:rPr>
              <a:t>организма). </a:t>
            </a:r>
            <a:endParaRPr lang="ru-RU" i="1" dirty="0">
              <a:solidFill>
                <a:srgbClr val="1D5754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116632"/>
            <a:ext cx="4473823" cy="639762"/>
          </a:xfrm>
        </p:spPr>
        <p:txBody>
          <a:bodyPr/>
          <a:lstStyle/>
          <a:p>
            <a:r>
              <a:rPr lang="ru-RU" dirty="0" smtClean="0"/>
              <a:t>Преимущества метода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355977" y="764704"/>
            <a:ext cx="4608512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Сокращение </a:t>
            </a:r>
            <a:r>
              <a:rPr lang="ru-RU" dirty="0"/>
              <a:t>последнего этапа </a:t>
            </a:r>
            <a:r>
              <a:rPr lang="ru-RU" dirty="0" err="1"/>
              <a:t>клонального</a:t>
            </a:r>
            <a:r>
              <a:rPr lang="ru-RU" dirty="0"/>
              <a:t> </a:t>
            </a:r>
            <a:r>
              <a:rPr lang="ru-RU" dirty="0" err="1"/>
              <a:t>микроразмножения</a:t>
            </a:r>
            <a:r>
              <a:rPr lang="ru-RU" dirty="0"/>
              <a:t>, требующего подбора специальных условий укоренения и адаптации пробирочных растений, т.к. соматические зародыши представляют собой полностью сформировавшиеся растеньица.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использовании соответствующей техники </a:t>
            </a:r>
            <a:r>
              <a:rPr lang="ru-RU" dirty="0" err="1"/>
              <a:t>капсулирования</a:t>
            </a:r>
            <a:r>
              <a:rPr lang="ru-RU" dirty="0"/>
              <a:t> из этих </a:t>
            </a:r>
            <a:r>
              <a:rPr lang="ru-RU" dirty="0" err="1"/>
              <a:t>эмбриоидов</a:t>
            </a:r>
            <a:r>
              <a:rPr lang="ru-RU" dirty="0"/>
              <a:t> можно получить искусственные семена.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" y="30074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95936" y="0"/>
            <a:ext cx="0" cy="68580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5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08012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4 метод </a:t>
            </a:r>
            <a:r>
              <a:rPr lang="ru-RU" sz="2800" dirty="0" smtClean="0">
                <a:solidFill>
                  <a:srgbClr val="C00000"/>
                </a:solidFill>
              </a:rPr>
              <a:t>- дифференциация </a:t>
            </a:r>
            <a:r>
              <a:rPr lang="ru-RU" sz="2800" dirty="0">
                <a:solidFill>
                  <a:srgbClr val="C00000"/>
                </a:solidFill>
              </a:rPr>
              <a:t>адвентивных почек в первичной и пересадочной </a:t>
            </a:r>
            <a:r>
              <a:rPr lang="ru-RU" sz="2800" dirty="0" err="1">
                <a:solidFill>
                  <a:srgbClr val="C00000"/>
                </a:solidFill>
              </a:rPr>
              <a:t>каллусной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ткани.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328592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sz="3300" dirty="0" smtClean="0"/>
              <a:t>Редко используется </a:t>
            </a:r>
            <a:r>
              <a:rPr lang="ru-RU" sz="3300" dirty="0"/>
              <a:t>для получения посадочного материала </a:t>
            </a:r>
            <a:r>
              <a:rPr lang="ru-RU" sz="3300" i="1" dirty="0" err="1"/>
              <a:t>in</a:t>
            </a:r>
            <a:r>
              <a:rPr lang="ru-RU" sz="3300" i="1" dirty="0"/>
              <a:t> </a:t>
            </a:r>
            <a:r>
              <a:rPr lang="ru-RU" sz="3300" i="1" dirty="0" err="1"/>
              <a:t>vitro</a:t>
            </a:r>
            <a:r>
              <a:rPr lang="ru-RU" sz="3300" dirty="0"/>
              <a:t>. Это связано с тем, что при периодическом пересаживании </a:t>
            </a:r>
            <a:r>
              <a:rPr lang="ru-RU" sz="3300" dirty="0" err="1"/>
              <a:t>каллусной</a:t>
            </a:r>
            <a:r>
              <a:rPr lang="ru-RU" sz="3300" dirty="0"/>
              <a:t> ткани на питательную среду наблюдаются явления, нежелательные при </a:t>
            </a:r>
            <a:r>
              <a:rPr lang="ru-RU" sz="3300" dirty="0" err="1"/>
              <a:t>микроразмножении</a:t>
            </a:r>
            <a:r>
              <a:rPr lang="ru-RU" sz="3300" dirty="0"/>
              <a:t>: </a:t>
            </a:r>
            <a:endParaRPr lang="ru-RU" sz="3300" dirty="0" smtClean="0"/>
          </a:p>
          <a:p>
            <a:pPr>
              <a:buFontTx/>
              <a:buChar char="-"/>
            </a:pPr>
            <a:r>
              <a:rPr lang="ru-RU" sz="3300" dirty="0" smtClean="0">
                <a:solidFill>
                  <a:srgbClr val="C00000"/>
                </a:solidFill>
              </a:rPr>
              <a:t>изменение </a:t>
            </a:r>
            <a:r>
              <a:rPr lang="ru-RU" sz="3300" dirty="0">
                <a:solidFill>
                  <a:srgbClr val="C00000"/>
                </a:solidFill>
              </a:rPr>
              <a:t>плоидности клеток, </a:t>
            </a:r>
            <a:endParaRPr lang="ru-RU" sz="3300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3300" dirty="0" smtClean="0">
                <a:solidFill>
                  <a:srgbClr val="C00000"/>
                </a:solidFill>
              </a:rPr>
              <a:t>структурные </a:t>
            </a:r>
            <a:r>
              <a:rPr lang="ru-RU" sz="3300" dirty="0">
                <a:solidFill>
                  <a:srgbClr val="C00000"/>
                </a:solidFill>
              </a:rPr>
              <a:t>перестройки хромосом и накопление генных мутаций, </a:t>
            </a:r>
            <a:endParaRPr lang="ru-RU" sz="3300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3300" dirty="0" smtClean="0">
                <a:solidFill>
                  <a:srgbClr val="C00000"/>
                </a:solidFill>
              </a:rPr>
              <a:t>потеря </a:t>
            </a:r>
            <a:r>
              <a:rPr lang="ru-RU" sz="3300" dirty="0">
                <a:solidFill>
                  <a:srgbClr val="C00000"/>
                </a:solidFill>
              </a:rPr>
              <a:t>морфогенетического потенциала культивируемыми клетками. </a:t>
            </a:r>
            <a:endParaRPr lang="ru-RU" sz="3300" dirty="0" smtClean="0">
              <a:solidFill>
                <a:srgbClr val="C00000"/>
              </a:solidFill>
            </a:endParaRPr>
          </a:p>
          <a:p>
            <a:pPr marL="0" indent="361950">
              <a:buNone/>
            </a:pPr>
            <a:r>
              <a:rPr lang="ru-RU" sz="3300" dirty="0" smtClean="0"/>
              <a:t>Данный </a:t>
            </a:r>
            <a:r>
              <a:rPr lang="ru-RU" sz="3300" dirty="0"/>
              <a:t>метод целесообразно применять лишь к тем растениям, для которых показана генетическая стабильность </a:t>
            </a:r>
            <a:r>
              <a:rPr lang="ru-RU" sz="3300" dirty="0" err="1"/>
              <a:t>каллусной</a:t>
            </a:r>
            <a:r>
              <a:rPr lang="ru-RU" sz="3300" dirty="0"/>
              <a:t> ткани, а вариабельность между растениями-</a:t>
            </a:r>
            <a:r>
              <a:rPr lang="ru-RU" sz="3300" dirty="0" err="1"/>
              <a:t>регенерантами</a:t>
            </a:r>
            <a:r>
              <a:rPr lang="ru-RU" sz="3300" dirty="0"/>
              <a:t> не превышает уровня естественной изменчивости. </a:t>
            </a:r>
            <a:r>
              <a:rPr lang="ru-RU" sz="3300" i="1" dirty="0">
                <a:solidFill>
                  <a:srgbClr val="1D5754"/>
                </a:solidFill>
              </a:rPr>
              <a:t>К таким растениям можно отнести амариллис, томаты, спаржу, некоторые древесные породы и другие культуры</a:t>
            </a:r>
            <a:r>
              <a:rPr lang="ru-RU" sz="3300" i="1" dirty="0" smtClean="0">
                <a:solidFill>
                  <a:srgbClr val="1D5754"/>
                </a:solidFill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331"/>
            <a:ext cx="9144000" cy="110641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Дифференциация адвентивных почек в </a:t>
            </a:r>
            <a:r>
              <a:rPr lang="ru-RU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каллусной</a:t>
            </a: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ткани</a:t>
            </a:r>
            <a:r>
              <a:rPr lang="ru-RU" sz="1800" dirty="0"/>
              <a:t> </a:t>
            </a:r>
          </a:p>
        </p:txBody>
      </p:sp>
      <p:pic>
        <p:nvPicPr>
          <p:cNvPr id="71687" name="Picture 7" descr="image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377809"/>
            <a:ext cx="5688632" cy="16191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9" name="Picture 9" descr="ris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3429000"/>
            <a:ext cx="1793875" cy="1993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91" name="Picture 11" descr="ris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248" y="3356875"/>
            <a:ext cx="1684213" cy="2808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6651204" y="6197823"/>
            <a:ext cx="237648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dirty="0">
                <a:solidFill>
                  <a:schemeClr val="hlink"/>
                </a:solidFill>
              </a:rPr>
              <a:t>Растение-</a:t>
            </a:r>
            <a:r>
              <a:rPr lang="ru-RU" sz="1700" dirty="0" err="1">
                <a:solidFill>
                  <a:schemeClr val="hlink"/>
                </a:solidFill>
              </a:rPr>
              <a:t>регенерант</a:t>
            </a:r>
            <a:r>
              <a:rPr lang="ru-RU" sz="1700" dirty="0">
                <a:solidFill>
                  <a:schemeClr val="hlink"/>
                </a:solidFill>
              </a:rPr>
              <a:t> твердой пшеницы</a:t>
            </a:r>
          </a:p>
        </p:txBody>
      </p:sp>
      <p:sp>
        <p:nvSpPr>
          <p:cNvPr id="71697" name="AutoShape 17"/>
          <p:cNvSpPr>
            <a:spLocks noChangeArrowheads="1"/>
          </p:cNvSpPr>
          <p:nvPr/>
        </p:nvSpPr>
        <p:spPr bwMode="auto">
          <a:xfrm>
            <a:off x="-324543" y="3789040"/>
            <a:ext cx="4464495" cy="2016224"/>
          </a:xfrm>
          <a:prstGeom prst="cloudCallout">
            <a:avLst>
              <a:gd name="adj1" fmla="val -36643"/>
              <a:gd name="adj2" fmla="val 82220"/>
            </a:avLst>
          </a:prstGeom>
          <a:solidFill>
            <a:schemeClr val="tx1">
              <a:alpha val="9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128713"/>
            <a:r>
              <a:rPr lang="ru-RU" b="1" i="1" dirty="0">
                <a:solidFill>
                  <a:schemeClr val="tx2"/>
                </a:solidFill>
              </a:rPr>
              <a:t>Каллус - особая ткань, состоящая из </a:t>
            </a:r>
            <a:r>
              <a:rPr lang="ru-RU" b="1" i="1" spc="-50" dirty="0" smtClean="0">
                <a:solidFill>
                  <a:schemeClr val="tx2"/>
                </a:solidFill>
              </a:rPr>
              <a:t>недифференцированных</a:t>
            </a:r>
            <a:r>
              <a:rPr lang="ru-RU" b="1" i="1" dirty="0" smtClean="0">
                <a:solidFill>
                  <a:schemeClr val="tx2"/>
                </a:solidFill>
              </a:rPr>
              <a:t> клеток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139952" y="5476675"/>
            <a:ext cx="1973467" cy="8771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dirty="0">
                <a:solidFill>
                  <a:schemeClr val="hlink"/>
                </a:solidFill>
              </a:rPr>
              <a:t>Каллус на питательной среде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92696"/>
            <a:ext cx="1949202" cy="15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6216" y="2274225"/>
            <a:ext cx="242098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Образование побегов из </a:t>
            </a:r>
            <a:r>
              <a:rPr lang="ru-RU" sz="1700" dirty="0" err="1"/>
              <a:t>каллусной</a:t>
            </a:r>
            <a:r>
              <a:rPr lang="ru-RU" sz="1700" dirty="0"/>
              <a:t> ткани на питательной среде.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DC32-7F41-4346-9F76-BE8E3BE7D50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>
            <a:stCxn id="4" idx="1"/>
          </p:cNvCxnSpPr>
          <p:nvPr/>
        </p:nvCxnSpPr>
        <p:spPr>
          <a:xfrm>
            <a:off x="4968044" y="3356992"/>
            <a:ext cx="0" cy="36004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04048" y="4581128"/>
            <a:ext cx="0" cy="36004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04048" y="5445224"/>
            <a:ext cx="0" cy="36004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66" y="908720"/>
            <a:ext cx="9056734" cy="1143000"/>
          </a:xfrm>
        </p:spPr>
        <p:txBody>
          <a:bodyPr>
            <a:noAutofit/>
          </a:bodyPr>
          <a:lstStyle/>
          <a:p>
            <a:pPr indent="361950" algn="l"/>
            <a:r>
              <a:rPr lang="ru-RU" sz="2400" dirty="0"/>
              <a:t>Процесс </a:t>
            </a:r>
            <a:r>
              <a:rPr lang="ru-RU" sz="2400" dirty="0" err="1"/>
              <a:t>клонального</a:t>
            </a:r>
            <a:r>
              <a:rPr lang="ru-RU" sz="2400" dirty="0"/>
              <a:t> </a:t>
            </a:r>
            <a:r>
              <a:rPr lang="ru-RU" sz="2400" dirty="0" err="1"/>
              <a:t>микроразмножения</a:t>
            </a:r>
            <a:r>
              <a:rPr lang="ru-RU" sz="2400" dirty="0"/>
              <a:t> можно разделить </a:t>
            </a:r>
            <a:r>
              <a:rPr lang="ru-RU" sz="2400" dirty="0" smtClean="0"/>
              <a:t>на несколько </a:t>
            </a:r>
            <a:r>
              <a:rPr lang="ru-RU" sz="2400" dirty="0"/>
              <a:t>этапов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08" y="2420888"/>
            <a:ext cx="150956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</a:t>
            </a:r>
            <a:r>
              <a:rPr lang="ru-RU" sz="2400" i="1" dirty="0"/>
              <a:t>–</a:t>
            </a:r>
            <a:r>
              <a:rPr lang="ru-RU" sz="2400" dirty="0"/>
              <a:t>й </a:t>
            </a:r>
            <a:r>
              <a:rPr lang="ru-RU" sz="2400" dirty="0" smtClean="0"/>
              <a:t>этап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2–й </a:t>
            </a:r>
            <a:r>
              <a:rPr lang="ru-RU" sz="2400" dirty="0" smtClean="0"/>
              <a:t>этап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2400" dirty="0" smtClean="0"/>
              <a:t>3–й этап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4–й этап </a:t>
            </a:r>
          </a:p>
          <a:p>
            <a:endParaRPr lang="ru-RU" sz="2400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619672" y="2420888"/>
            <a:ext cx="6696744" cy="936104"/>
          </a:xfrm>
          <a:prstGeom prst="snip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 донора, изолирование и стерилизация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экспланта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создание условий для его роста на питательной среде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vitrо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691680" y="3645024"/>
            <a:ext cx="6696744" cy="936104"/>
          </a:xfrm>
          <a:prstGeom prst="snip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Собственно </a:t>
            </a:r>
            <a:r>
              <a:rPr lang="ru-RU" b="1" dirty="0">
                <a:solidFill>
                  <a:schemeClr val="tx2"/>
                </a:solidFill>
              </a:rPr>
              <a:t>размножение, </a:t>
            </a:r>
            <a:r>
              <a:rPr lang="ru-RU" b="1" dirty="0" smtClean="0">
                <a:solidFill>
                  <a:schemeClr val="tx2"/>
                </a:solidFill>
              </a:rPr>
              <a:t>осуществляемое </a:t>
            </a:r>
            <a:r>
              <a:rPr lang="ru-RU" b="1" dirty="0">
                <a:solidFill>
                  <a:schemeClr val="tx2"/>
                </a:solidFill>
              </a:rPr>
              <a:t>одним из четырех перечисленных </a:t>
            </a:r>
            <a:r>
              <a:rPr lang="ru-RU" b="1" dirty="0" smtClean="0">
                <a:solidFill>
                  <a:schemeClr val="tx2"/>
                </a:solidFill>
              </a:rPr>
              <a:t>ранее способов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763688" y="4869160"/>
            <a:ext cx="6696744" cy="720080"/>
          </a:xfrm>
          <a:prstGeom prst="snip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Укоренение </a:t>
            </a:r>
            <a:r>
              <a:rPr lang="ru-RU" b="1" dirty="0">
                <a:solidFill>
                  <a:schemeClr val="tx2"/>
                </a:solidFill>
              </a:rPr>
              <a:t>размноженных </a:t>
            </a:r>
            <a:r>
              <a:rPr lang="ru-RU" b="1" dirty="0" smtClean="0">
                <a:solidFill>
                  <a:schemeClr val="tx2"/>
                </a:solidFill>
              </a:rPr>
              <a:t>побегов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835696" y="5805264"/>
            <a:ext cx="6696744" cy="720080"/>
          </a:xfrm>
          <a:prstGeom prst="snip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Высадка </a:t>
            </a:r>
            <a:r>
              <a:rPr lang="ru-RU" b="1" dirty="0">
                <a:solidFill>
                  <a:schemeClr val="tx2"/>
                </a:solidFill>
              </a:rPr>
              <a:t>растений–</a:t>
            </a:r>
            <a:r>
              <a:rPr lang="ru-RU" b="1" dirty="0" err="1">
                <a:solidFill>
                  <a:schemeClr val="tx2"/>
                </a:solidFill>
              </a:rPr>
              <a:t>регенерантов</a:t>
            </a:r>
            <a:r>
              <a:rPr lang="ru-RU" b="1" dirty="0">
                <a:solidFill>
                  <a:schemeClr val="tx2"/>
                </a:solidFill>
              </a:rPr>
              <a:t> в почву.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179929"/>
            <a:ext cx="9135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3. Этапы </a:t>
            </a:r>
            <a:r>
              <a:rPr lang="ru-RU" sz="3200" b="1" dirty="0">
                <a:solidFill>
                  <a:schemeClr val="tx1">
                    <a:lumMod val="50000"/>
                  </a:schemeClr>
                </a:solidFill>
              </a:rPr>
              <a:t>клонального </a:t>
            </a: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микроразмножения</a:t>
            </a:r>
            <a:endParaRPr lang="ru-RU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1509564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</a:t>
            </a:r>
            <a:r>
              <a:rPr lang="ru-RU" sz="2400" i="1" dirty="0"/>
              <a:t>–</a:t>
            </a:r>
            <a:r>
              <a:rPr lang="ru-RU" sz="2400" dirty="0"/>
              <a:t>й </a:t>
            </a:r>
            <a:r>
              <a:rPr lang="ru-RU" sz="2400" dirty="0" smtClean="0"/>
              <a:t>этап</a:t>
            </a:r>
            <a:endParaRPr lang="ru-RU" sz="2400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51520" y="1412776"/>
            <a:ext cx="3384376" cy="4464496"/>
          </a:xfrm>
          <a:prstGeom prst="snip2DiagRect">
            <a:avLst>
              <a:gd name="adj1" fmla="val 0"/>
              <a:gd name="adj2" fmla="val 18133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 донора, изолирование и стерилизация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экспланта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создание условий для его роста на питательной среде </a:t>
            </a:r>
            <a:r>
              <a:rPr lang="ru-RU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vitrо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779912" y="1340768"/>
            <a:ext cx="5184576" cy="4536504"/>
          </a:xfrm>
          <a:prstGeom prst="snip2DiagRect">
            <a:avLst>
              <a:gd name="adj1" fmla="val 13655"/>
              <a:gd name="adj2" fmla="val 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Получения </a:t>
            </a:r>
            <a:r>
              <a:rPr lang="ru-RU" sz="2400" dirty="0">
                <a:solidFill>
                  <a:schemeClr val="tx2"/>
                </a:solidFill>
              </a:rPr>
              <a:t>хорошо растущей стерильной культуры.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Используют среду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МС, с различными </a:t>
            </a:r>
            <a:r>
              <a:rPr lang="ru-RU" sz="2400" dirty="0">
                <a:solidFill>
                  <a:schemeClr val="tx2"/>
                </a:solidFill>
              </a:rPr>
              <a:t>биологически </a:t>
            </a:r>
            <a:r>
              <a:rPr lang="ru-RU" sz="2400" dirty="0" smtClean="0">
                <a:solidFill>
                  <a:schemeClr val="tx2"/>
                </a:solidFill>
              </a:rPr>
              <a:t>активными веществами </a:t>
            </a:r>
            <a:r>
              <a:rPr lang="ru-RU" sz="2400" dirty="0">
                <a:solidFill>
                  <a:schemeClr val="tx2"/>
                </a:solidFill>
              </a:rPr>
              <a:t>и стимуляторы роста  </a:t>
            </a:r>
            <a:r>
              <a:rPr lang="ru-RU" sz="2400" dirty="0" smtClean="0">
                <a:solidFill>
                  <a:schemeClr val="tx2"/>
                </a:solidFill>
              </a:rPr>
              <a:t>(ауксины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цитокинины</a:t>
            </a:r>
            <a:r>
              <a:rPr lang="ru-RU" sz="2400" dirty="0">
                <a:solidFill>
                  <a:schemeClr val="tx2"/>
                </a:solidFill>
              </a:rPr>
              <a:t>) в различных сочетаниях в зависимости от объекта. Продолжительность первого этапа </a:t>
            </a:r>
            <a:r>
              <a:rPr lang="ru-RU" sz="2400" b="1" dirty="0">
                <a:solidFill>
                  <a:schemeClr val="tx2"/>
                </a:solidFill>
              </a:rPr>
              <a:t>– </a:t>
            </a:r>
            <a:r>
              <a:rPr lang="ru-RU" sz="2400" dirty="0">
                <a:solidFill>
                  <a:schemeClr val="tx2"/>
                </a:solidFill>
              </a:rPr>
              <a:t>от 1 до 2 месяцев.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202"/>
            <a:ext cx="2008237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2–й этап</a:t>
            </a:r>
            <a:endParaRPr lang="ru-RU" sz="2400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23528" y="1052736"/>
            <a:ext cx="2592288" cy="5184576"/>
          </a:xfrm>
          <a:prstGeom prst="snip2DiagRect">
            <a:avLst>
              <a:gd name="adj1" fmla="val 0"/>
              <a:gd name="adj2" fmla="val 21578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Собственно </a:t>
            </a:r>
            <a:r>
              <a:rPr lang="ru-RU" sz="2000" b="1" dirty="0">
                <a:solidFill>
                  <a:schemeClr val="tx2"/>
                </a:solidFill>
              </a:rPr>
              <a:t>размножение, </a:t>
            </a:r>
            <a:r>
              <a:rPr lang="ru-RU" sz="2000" b="1" dirty="0" smtClean="0">
                <a:solidFill>
                  <a:schemeClr val="tx2"/>
                </a:solidFill>
              </a:rPr>
              <a:t>осуществляемое </a:t>
            </a:r>
            <a:r>
              <a:rPr lang="ru-RU" sz="2000" b="1" dirty="0">
                <a:solidFill>
                  <a:schemeClr val="tx2"/>
                </a:solidFill>
              </a:rPr>
              <a:t>одним из четырех </a:t>
            </a:r>
            <a:r>
              <a:rPr lang="ru-RU" sz="2000" b="1" dirty="0" smtClean="0">
                <a:solidFill>
                  <a:schemeClr val="tx2"/>
                </a:solidFill>
              </a:rPr>
              <a:t>перечислен-</a:t>
            </a:r>
            <a:r>
              <a:rPr lang="ru-RU" sz="2000" b="1" dirty="0" err="1" smtClean="0">
                <a:solidFill>
                  <a:schemeClr val="tx2"/>
                </a:solidFill>
              </a:rPr>
              <a:t>ных</a:t>
            </a:r>
            <a:r>
              <a:rPr lang="ru-RU" sz="2000" b="1" dirty="0" smtClean="0">
                <a:solidFill>
                  <a:schemeClr val="tx2"/>
                </a:solidFill>
              </a:rPr>
              <a:t> ранее способов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131840" y="908720"/>
            <a:ext cx="5832648" cy="5328592"/>
          </a:xfrm>
          <a:prstGeom prst="snip2DiagRect">
            <a:avLst>
              <a:gd name="adj1" fmla="val 13655"/>
              <a:gd name="adj2" fmla="val 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</a:p>
          <a:p>
            <a:r>
              <a:rPr lang="ru-RU" sz="2000" dirty="0">
                <a:solidFill>
                  <a:schemeClr val="tx2"/>
                </a:solidFill>
              </a:rPr>
              <a:t>И</a:t>
            </a:r>
            <a:r>
              <a:rPr lang="ru-RU" sz="2000" dirty="0" smtClean="0">
                <a:solidFill>
                  <a:schemeClr val="tx2"/>
                </a:solidFill>
              </a:rPr>
              <a:t>спользуют </a:t>
            </a:r>
            <a:r>
              <a:rPr lang="ru-RU" sz="2000" dirty="0">
                <a:solidFill>
                  <a:schemeClr val="tx2"/>
                </a:solidFill>
              </a:rPr>
              <a:t>питательную </a:t>
            </a:r>
            <a:r>
              <a:rPr lang="ru-RU" sz="2000" dirty="0" smtClean="0">
                <a:solidFill>
                  <a:schemeClr val="tx2"/>
                </a:solidFill>
              </a:rPr>
              <a:t>среду МС с оптимальным соотношением </a:t>
            </a:r>
            <a:r>
              <a:rPr lang="ru-RU" sz="2000" dirty="0">
                <a:solidFill>
                  <a:schemeClr val="tx2"/>
                </a:solidFill>
              </a:rPr>
              <a:t>и </a:t>
            </a:r>
            <a:r>
              <a:rPr lang="ru-RU" sz="2000" dirty="0" smtClean="0">
                <a:solidFill>
                  <a:schemeClr val="tx2"/>
                </a:solidFill>
              </a:rPr>
              <a:t>концентраций </a:t>
            </a:r>
            <a:r>
              <a:rPr lang="ru-RU" sz="2000" dirty="0" err="1">
                <a:solidFill>
                  <a:schemeClr val="tx2"/>
                </a:solidFill>
              </a:rPr>
              <a:t>цитокининов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(БАП - </a:t>
            </a:r>
            <a:r>
              <a:rPr lang="ru-RU" sz="2000" dirty="0">
                <a:solidFill>
                  <a:schemeClr val="tx2"/>
                </a:solidFill>
              </a:rPr>
              <a:t>1 </a:t>
            </a:r>
            <a:r>
              <a:rPr lang="ru-RU" sz="2000" dirty="0" smtClean="0">
                <a:solidFill>
                  <a:schemeClr val="tx2"/>
                </a:solidFill>
              </a:rPr>
              <a:t>- </a:t>
            </a:r>
            <a:r>
              <a:rPr lang="ru-RU" sz="2000" dirty="0">
                <a:solidFill>
                  <a:schemeClr val="tx2"/>
                </a:solidFill>
              </a:rPr>
              <a:t>10 </a:t>
            </a:r>
            <a:r>
              <a:rPr lang="ru-RU" sz="2000" dirty="0" smtClean="0">
                <a:solidFill>
                  <a:schemeClr val="tx2"/>
                </a:solidFill>
              </a:rPr>
              <a:t>мг/л) и ауксинов (ИУК </a:t>
            </a:r>
            <a:r>
              <a:rPr lang="ru-RU" sz="2000" dirty="0">
                <a:solidFill>
                  <a:schemeClr val="tx2"/>
                </a:solidFill>
              </a:rPr>
              <a:t>и </a:t>
            </a:r>
            <a:r>
              <a:rPr lang="ru-RU" sz="2000" dirty="0" smtClean="0">
                <a:solidFill>
                  <a:schemeClr val="tx2"/>
                </a:solidFill>
              </a:rPr>
              <a:t>НУК - </a:t>
            </a:r>
            <a:r>
              <a:rPr lang="ru-RU" sz="2000" dirty="0">
                <a:solidFill>
                  <a:schemeClr val="tx2"/>
                </a:solidFill>
              </a:rPr>
              <a:t>до 0,5 </a:t>
            </a:r>
            <a:r>
              <a:rPr lang="ru-RU" sz="2000" dirty="0" smtClean="0">
                <a:solidFill>
                  <a:schemeClr val="tx2"/>
                </a:solidFill>
              </a:rPr>
              <a:t>мг/л).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Не допускается культивирование </a:t>
            </a:r>
            <a:r>
              <a:rPr lang="ru-RU" sz="2000" dirty="0">
                <a:solidFill>
                  <a:schemeClr val="tx2"/>
                </a:solidFill>
              </a:rPr>
              <a:t>растительных тканей в питательных средах с повышенным содержанием </a:t>
            </a:r>
            <a:r>
              <a:rPr lang="ru-RU" sz="2000" dirty="0" err="1">
                <a:solidFill>
                  <a:schemeClr val="tx2"/>
                </a:solidFill>
              </a:rPr>
              <a:t>цитокининов</a:t>
            </a:r>
            <a:r>
              <a:rPr lang="ru-RU" sz="2000" dirty="0">
                <a:solidFill>
                  <a:schemeClr val="tx2"/>
                </a:solidFill>
              </a:rPr>
              <a:t> (10 </a:t>
            </a:r>
            <a:r>
              <a:rPr lang="ru-RU" sz="2000" dirty="0" smtClean="0">
                <a:solidFill>
                  <a:schemeClr val="tx2"/>
                </a:solidFill>
              </a:rPr>
              <a:t>мг/л), т.к. происходит </a:t>
            </a:r>
            <a:r>
              <a:rPr lang="ru-RU" sz="2000" dirty="0">
                <a:solidFill>
                  <a:schemeClr val="tx2"/>
                </a:solidFill>
              </a:rPr>
              <a:t>постепенное накопление их в тканях выше необходимого физиологического уровня, что приводит к формированию растений с измененной морфологией</a:t>
            </a:r>
            <a:r>
              <a:rPr lang="ru-RU" sz="19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6192688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настоящее время число видов растений, которые можно клонировать «в пробирке» уже </a:t>
            </a:r>
            <a:r>
              <a:rPr lang="ru-RU" dirty="0" smtClean="0"/>
              <a:t>составляет несколько тысяч. </a:t>
            </a:r>
            <a:r>
              <a:rPr lang="ru-RU" dirty="0"/>
              <a:t>Хотя метод микроклонального размножения растений является довольно трудоемким и затратным, в ряде случаев на его основе уже стало возможным создавать экономически рентабельные технологии.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325266" cy="173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57059"/>
            <a:ext cx="2325266" cy="174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57258"/>
            <a:ext cx="2325266" cy="174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01208"/>
            <a:ext cx="2325266" cy="154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47"/>
            <a:ext cx="1509564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3–й этап</a:t>
            </a:r>
            <a:endParaRPr lang="ru-RU" sz="2400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27069" y="620688"/>
            <a:ext cx="2284691" cy="2376264"/>
          </a:xfrm>
          <a:prstGeom prst="snip2DiagRect">
            <a:avLst>
              <a:gd name="adj1" fmla="val 0"/>
              <a:gd name="adj2" fmla="val 16874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Укоренение размножен-</a:t>
            </a:r>
            <a:r>
              <a:rPr lang="ru-RU" sz="2000" b="1" dirty="0" err="1" smtClean="0">
                <a:solidFill>
                  <a:schemeClr val="tx2"/>
                </a:solidFill>
              </a:rPr>
              <a:t>ных</a:t>
            </a:r>
            <a:r>
              <a:rPr lang="ru-RU" sz="2000" b="1" dirty="0" smtClean="0">
                <a:solidFill>
                  <a:schemeClr val="tx2"/>
                </a:solidFill>
              </a:rPr>
              <a:t> побегов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555776" y="548680"/>
            <a:ext cx="6480720" cy="2448272"/>
          </a:xfrm>
          <a:prstGeom prst="snip2DiagRect">
            <a:avLst>
              <a:gd name="adj1" fmla="val 13655"/>
              <a:gd name="adj2" fmla="val 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Замена основного состава </a:t>
            </a:r>
            <a:r>
              <a:rPr lang="ru-RU" sz="2000" dirty="0">
                <a:solidFill>
                  <a:schemeClr val="tx2"/>
                </a:solidFill>
              </a:rPr>
              <a:t>среды. </a:t>
            </a:r>
            <a:r>
              <a:rPr lang="ru-RU" sz="2000" dirty="0" smtClean="0">
                <a:solidFill>
                  <a:schemeClr val="tx2"/>
                </a:solidFill>
              </a:rPr>
              <a:t>Уменьшение в 2-4 раза концентрации </a:t>
            </a:r>
            <a:r>
              <a:rPr lang="ru-RU" sz="2000" dirty="0">
                <a:solidFill>
                  <a:schemeClr val="tx2"/>
                </a:solidFill>
              </a:rPr>
              <a:t>минеральных солей в среде </a:t>
            </a:r>
            <a:r>
              <a:rPr lang="ru-RU" sz="2000" dirty="0" smtClean="0">
                <a:solidFill>
                  <a:schemeClr val="tx2"/>
                </a:solidFill>
              </a:rPr>
              <a:t>МС, снижение концентрации </a:t>
            </a:r>
            <a:r>
              <a:rPr lang="ru-RU" sz="2000" dirty="0">
                <a:solidFill>
                  <a:schemeClr val="tx2"/>
                </a:solidFill>
              </a:rPr>
              <a:t>сахара до 0,5–1 % и </a:t>
            </a:r>
            <a:r>
              <a:rPr lang="ru-RU" sz="2000" dirty="0" smtClean="0">
                <a:solidFill>
                  <a:schemeClr val="tx2"/>
                </a:solidFill>
              </a:rPr>
              <a:t>полное исключение </a:t>
            </a:r>
            <a:r>
              <a:rPr lang="ru-RU" sz="2000" dirty="0" err="1" smtClean="0">
                <a:solidFill>
                  <a:schemeClr val="tx2"/>
                </a:solidFill>
              </a:rPr>
              <a:t>цитокининов</a:t>
            </a:r>
            <a:r>
              <a:rPr lang="ru-RU" sz="2000" dirty="0" smtClean="0">
                <a:solidFill>
                  <a:schemeClr val="tx2"/>
                </a:solidFill>
              </a:rPr>
              <a:t> (оставляют </a:t>
            </a:r>
            <a:r>
              <a:rPr lang="ru-RU" sz="2000" dirty="0">
                <a:solidFill>
                  <a:schemeClr val="tx2"/>
                </a:solidFill>
              </a:rPr>
              <a:t>лишь </a:t>
            </a:r>
            <a:r>
              <a:rPr lang="ru-RU" sz="2000" dirty="0" smtClean="0">
                <a:solidFill>
                  <a:schemeClr val="tx2"/>
                </a:solidFill>
              </a:rPr>
              <a:t>ауксины). </a:t>
            </a:r>
            <a:r>
              <a:rPr lang="ru-RU" sz="2000" dirty="0">
                <a:solidFill>
                  <a:schemeClr val="tx2"/>
                </a:solidFill>
              </a:rPr>
              <a:t>В качестве стимулятора корнеобразования используют ИМК, ИУК или НУК.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34189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Укоренение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микропобегов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проводят двумя способами:</a:t>
            </a:r>
          </a:p>
          <a:p>
            <a:pPr indent="361950"/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- выдерживание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микропобегов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в течение 2–24 ч в стерильном концентрированном растворе ауксина (20–50 мг/л) с последующим их культивированием на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агаризованной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среде без гормонов или непосредственно в подходящем почвенном субстрате (импульсная обработка);</a:t>
            </a:r>
          </a:p>
          <a:p>
            <a:pPr indent="361950"/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- культивирование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микропобегов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в течение 3–4 недель непосредственно на питательной среде, содержащей ауксин в невысоких концентрациях (1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</a:rPr>
              <a:t>–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5 мг/л).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4624"/>
            <a:ext cx="8856984" cy="3672408"/>
          </a:xfrm>
        </p:spPr>
        <p:txBody>
          <a:bodyPr>
            <a:normAutofit/>
          </a:bodyPr>
          <a:lstStyle/>
          <a:p>
            <a:r>
              <a:rPr lang="ru-RU" dirty="0"/>
              <a:t>В последнее время </a:t>
            </a:r>
            <a:r>
              <a:rPr lang="ru-RU" dirty="0" smtClean="0"/>
              <a:t>предложены методы </a:t>
            </a:r>
            <a:r>
              <a:rPr lang="ru-RU" dirty="0"/>
              <a:t>укоренения пробирочных растений в условиях </a:t>
            </a:r>
            <a:r>
              <a:rPr lang="ru-RU" dirty="0" smtClean="0"/>
              <a:t>гидропоники и аэропоники. Эти методы позволяют </a:t>
            </a:r>
            <a:r>
              <a:rPr lang="ru-RU" dirty="0"/>
              <a:t>значительно упростить этап укоренения и одновременно получать растения, адаптированные к естественным условиям.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99" y="3573016"/>
            <a:ext cx="343238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0" y="3645024"/>
            <a:ext cx="3477766" cy="26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26724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www.aeroponica.su </a:t>
            </a:r>
            <a:r>
              <a:rPr lang="ru-RU" dirty="0" smtClean="0"/>
              <a:t>; </a:t>
            </a:r>
            <a:r>
              <a:rPr lang="en-US" dirty="0" smtClean="0">
                <a:hlinkClick r:id="rId4"/>
              </a:rPr>
              <a:t>www.aerogidroponica.ru</a:t>
            </a:r>
            <a:r>
              <a:rPr lang="ru-RU" dirty="0" smtClean="0"/>
              <a:t> ; </a:t>
            </a:r>
            <a:r>
              <a:rPr lang="en-US" dirty="0"/>
              <a:t>http://www.vniisb.ru/ru/groups/aeroponic_technology/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r="14471"/>
          <a:stretch/>
        </p:blipFill>
        <p:spPr bwMode="auto">
          <a:xfrm>
            <a:off x="3635896" y="4752954"/>
            <a:ext cx="23907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1509564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4–й </a:t>
            </a:r>
            <a:r>
              <a:rPr lang="ru-RU" sz="2400" dirty="0"/>
              <a:t>этап </a:t>
            </a:r>
          </a:p>
          <a:p>
            <a:endParaRPr lang="ru-RU" sz="2400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07504" y="1110840"/>
            <a:ext cx="2016224" cy="5558519"/>
          </a:xfrm>
          <a:prstGeom prst="snip2DiagRect">
            <a:avLst>
              <a:gd name="adj1" fmla="val 0"/>
              <a:gd name="adj2" fmla="val 1261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Высадка </a:t>
            </a:r>
            <a:r>
              <a:rPr lang="ru-RU" b="1" dirty="0">
                <a:solidFill>
                  <a:schemeClr val="tx2"/>
                </a:solidFill>
              </a:rPr>
              <a:t>растений–</a:t>
            </a:r>
            <a:r>
              <a:rPr lang="ru-RU" b="1" dirty="0" err="1">
                <a:solidFill>
                  <a:schemeClr val="tx2"/>
                </a:solidFill>
              </a:rPr>
              <a:t>регенерантов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 </a:t>
            </a:r>
            <a:r>
              <a:rPr lang="ru-RU" b="1" dirty="0">
                <a:solidFill>
                  <a:schemeClr val="tx2"/>
                </a:solidFill>
              </a:rPr>
              <a:t>почву.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267744" y="979984"/>
            <a:ext cx="6768752" cy="5689376"/>
          </a:xfrm>
          <a:prstGeom prst="snip2DiagRect">
            <a:avLst>
              <a:gd name="adj1" fmla="val 7701"/>
              <a:gd name="adj2" fmla="val 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chemeClr val="tx2"/>
                </a:solidFill>
              </a:rPr>
              <a:t>Требования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Время </a:t>
            </a:r>
            <a:r>
              <a:rPr lang="ru-RU" sz="2000" dirty="0">
                <a:solidFill>
                  <a:schemeClr val="tx2"/>
                </a:solidFill>
              </a:rPr>
              <a:t>для пересадки пробирочных растений – весна или начало лета. Растения с двумя</a:t>
            </a:r>
            <a:r>
              <a:rPr lang="ru-RU" sz="2000" i="1" dirty="0">
                <a:solidFill>
                  <a:schemeClr val="tx2"/>
                </a:solidFill>
              </a:rPr>
              <a:t>–</a:t>
            </a:r>
            <a:r>
              <a:rPr lang="ru-RU" sz="2000" dirty="0">
                <a:solidFill>
                  <a:schemeClr val="tx2"/>
                </a:solidFill>
              </a:rPr>
              <a:t>тремя листьями и хорошо развитой корневой системой </a:t>
            </a:r>
            <a:r>
              <a:rPr lang="ru-RU" sz="2000" dirty="0" smtClean="0">
                <a:solidFill>
                  <a:schemeClr val="tx2"/>
                </a:solidFill>
              </a:rPr>
              <a:t>вынимают </a:t>
            </a:r>
            <a:r>
              <a:rPr lang="ru-RU" sz="2000" dirty="0">
                <a:solidFill>
                  <a:schemeClr val="tx2"/>
                </a:solidFill>
              </a:rPr>
              <a:t>из колб или пробирок </a:t>
            </a:r>
            <a:r>
              <a:rPr lang="ru-RU" sz="2000" dirty="0" smtClean="0">
                <a:solidFill>
                  <a:schemeClr val="tx2"/>
                </a:solidFill>
              </a:rPr>
              <a:t>пинцетом.</a:t>
            </a:r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Корни отмывают от остатков </a:t>
            </a:r>
            <a:r>
              <a:rPr lang="ru-RU" sz="2000" dirty="0" err="1">
                <a:solidFill>
                  <a:schemeClr val="tx2"/>
                </a:solidFill>
              </a:rPr>
              <a:t>агара</a:t>
            </a:r>
            <a:r>
              <a:rPr lang="ru-RU" sz="2000" dirty="0">
                <a:solidFill>
                  <a:schemeClr val="tx2"/>
                </a:solidFill>
              </a:rPr>
              <a:t> и высаживают в почвенный субстрат, предварительно простерилизованный при 85–90 °С в течение 1–2 ч. Горшочки с растениями помещают в теплицы с регулируемым температурным режимом (20–22 °С), освещенностью не более 5 тыс. </a:t>
            </a:r>
            <a:r>
              <a:rPr lang="ru-RU" sz="2000" dirty="0" err="1">
                <a:solidFill>
                  <a:schemeClr val="tx2"/>
                </a:solidFill>
              </a:rPr>
              <a:t>лк</a:t>
            </a:r>
            <a:r>
              <a:rPr lang="ru-RU" sz="2000" dirty="0">
                <a:solidFill>
                  <a:schemeClr val="tx2"/>
                </a:solidFill>
              </a:rPr>
              <a:t> и влажностью 65–90 %.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Для </a:t>
            </a:r>
            <a:r>
              <a:rPr lang="ru-RU" sz="2000" dirty="0">
                <a:solidFill>
                  <a:schemeClr val="tx2"/>
                </a:solidFill>
              </a:rPr>
              <a:t>лучшего роста растений создают условия искусственного </a:t>
            </a:r>
            <a:r>
              <a:rPr lang="ru-RU" sz="2000" dirty="0" smtClean="0">
                <a:solidFill>
                  <a:schemeClr val="tx2"/>
                </a:solidFill>
              </a:rPr>
              <a:t>тумана или горшочки </a:t>
            </a:r>
            <a:r>
              <a:rPr lang="ru-RU" sz="2000" dirty="0">
                <a:solidFill>
                  <a:schemeClr val="tx2"/>
                </a:solidFill>
              </a:rPr>
              <a:t>с растениями накрывают стеклянными банками или полиэтиленовыми </a:t>
            </a:r>
            <a:r>
              <a:rPr lang="ru-RU" sz="2000" dirty="0" smtClean="0">
                <a:solidFill>
                  <a:schemeClr val="tx2"/>
                </a:solidFill>
              </a:rPr>
              <a:t>пакетами</a:t>
            </a:r>
            <a:r>
              <a:rPr lang="ru-RU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8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229600" cy="64087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Процесс </a:t>
            </a:r>
            <a:r>
              <a:rPr lang="ru-RU" dirty="0"/>
              <a:t>адаптации пробирочных растений к почвенным условиям является наиболее дорогостоящей и трудоемкой операцией. Нередко после пересадки растений в почву наблюдается остановка в росте, опадение листьев и их гибель. Это </a:t>
            </a:r>
            <a:r>
              <a:rPr lang="ru-RU" dirty="0" smtClean="0"/>
              <a:t>связано: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 нарушением деятельности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устьичного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аппарата, вследствие чего происходит потеря большого количества воды.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некоторых растений в условиях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in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vitro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не происходит образования корневых волосков, что приводит, в свою очередь, к нарушению поглощения воды и минеральных солей из почвы.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221088"/>
            <a:ext cx="1765176" cy="129614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Пробирочные растения </a:t>
            </a:r>
            <a:r>
              <a:rPr lang="ru-RU" dirty="0" err="1" smtClean="0"/>
              <a:t>маклеи</a:t>
            </a:r>
            <a:r>
              <a:rPr lang="ru-RU" dirty="0" smtClean="0"/>
              <a:t> сердцевидной перед высадкой в рулоны</a:t>
            </a:r>
            <a:endParaRPr lang="ru-RU" dirty="0"/>
          </a:p>
        </p:txBody>
      </p:sp>
      <p:pic>
        <p:nvPicPr>
          <p:cNvPr id="10242" name="Picture 2" descr="D:\Лямин\Мазницына\Диссертация\Маклея\маклея растения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7677"/>
            <a:ext cx="1765176" cy="21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Лямин\Мазницына\Диссертация\Маклея\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288" y="1877676"/>
            <a:ext cx="2750192" cy="21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Лямин\Мазницына\Диссертация\Маклея\маклея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55" y="1875792"/>
            <a:ext cx="2634241" cy="215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775189" y="4221088"/>
            <a:ext cx="2634241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Пробирочные растения </a:t>
            </a:r>
            <a:r>
              <a:rPr lang="ru-RU" dirty="0" err="1" smtClean="0"/>
              <a:t>маклеи</a:t>
            </a:r>
            <a:r>
              <a:rPr lang="ru-RU" dirty="0" smtClean="0"/>
              <a:t> сердцевидной высаженные в рулоны с торфом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42288" y="4219947"/>
            <a:ext cx="2750192" cy="1081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Растения </a:t>
            </a:r>
            <a:r>
              <a:rPr lang="ru-RU" dirty="0" err="1" smtClean="0"/>
              <a:t>маклеи</a:t>
            </a:r>
            <a:r>
              <a:rPr lang="ru-RU" dirty="0" smtClean="0"/>
              <a:t> сердцевидной высаженные в вегетационные сосуды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0" y="294109"/>
            <a:ext cx="9036496" cy="97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dirty="0" smtClean="0"/>
              <a:t>Возможные варианты адаптации растений-</a:t>
            </a:r>
            <a:r>
              <a:rPr lang="ru-RU" sz="2800" dirty="0" err="1" smtClean="0"/>
              <a:t>регенерантов</a:t>
            </a:r>
            <a:endParaRPr lang="ru-RU" sz="28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051720" y="278092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432511" y="2743889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2232248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dirty="0" smtClean="0"/>
              <a:t>Целесообразно </a:t>
            </a:r>
            <a:r>
              <a:rPr lang="ru-RU" dirty="0"/>
              <a:t>на третьем и четвертом этапах клонального микроразмножения применять искусственную </a:t>
            </a:r>
            <a:r>
              <a:rPr lang="ru-RU" dirty="0" err="1"/>
              <a:t>микоризацию</a:t>
            </a:r>
            <a:r>
              <a:rPr lang="ru-RU" dirty="0"/>
              <a:t> растений </a:t>
            </a:r>
            <a:r>
              <a:rPr lang="ru-RU" dirty="0" smtClean="0"/>
              <a:t>(для </a:t>
            </a:r>
            <a:r>
              <a:rPr lang="ru-RU" dirty="0"/>
              <a:t>микотрофных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56795"/>
            <a:ext cx="8460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C00000"/>
                </a:solidFill>
              </a:rPr>
              <a:t>При разработке методов </a:t>
            </a:r>
            <a:r>
              <a:rPr lang="ru-RU" sz="2800" i="1" dirty="0" err="1">
                <a:solidFill>
                  <a:srgbClr val="C00000"/>
                </a:solidFill>
              </a:rPr>
              <a:t>клонального</a:t>
            </a:r>
            <a:r>
              <a:rPr lang="ru-RU" sz="2800" i="1" dirty="0">
                <a:solidFill>
                  <a:srgbClr val="C00000"/>
                </a:solidFill>
              </a:rPr>
              <a:t> </a:t>
            </a:r>
            <a:r>
              <a:rPr lang="ru-RU" sz="2800" i="1" dirty="0" err="1">
                <a:solidFill>
                  <a:srgbClr val="C00000"/>
                </a:solidFill>
              </a:rPr>
              <a:t>микроразмножения</a:t>
            </a:r>
            <a:r>
              <a:rPr lang="ru-RU" sz="2800" i="1" dirty="0">
                <a:solidFill>
                  <a:srgbClr val="C00000"/>
                </a:solidFill>
              </a:rPr>
              <a:t> растений необходимо учитывать влияние генетических, физиологических, гормональных и физических факторов. </a:t>
            </a:r>
            <a:endParaRPr lang="ru-RU" sz="2800" i="1" dirty="0" smtClean="0">
              <a:solidFill>
                <a:srgbClr val="C00000"/>
              </a:solidFill>
            </a:endParaRPr>
          </a:p>
          <a:p>
            <a:r>
              <a:rPr lang="ru-RU" sz="2800" i="1" dirty="0" smtClean="0">
                <a:solidFill>
                  <a:srgbClr val="C00000"/>
                </a:solidFill>
              </a:rPr>
              <a:t>Методика</a:t>
            </a:r>
            <a:r>
              <a:rPr lang="ru-RU" sz="2800" i="1" dirty="0">
                <a:solidFill>
                  <a:srgbClr val="C00000"/>
                </a:solidFill>
              </a:rPr>
              <a:t>, разработанная для определенного клона одного вида не всегда может быть применена для размножения других представителей этого вида и тем более растений другого вида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167967"/>
            <a:ext cx="4171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-27384"/>
            <a:ext cx="4040188" cy="9361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1D5754"/>
                </a:solidFill>
              </a:rPr>
              <a:t>Высокая регенерационная способность, морфогенетический потенциал</a:t>
            </a:r>
            <a:endParaRPr lang="ru-RU" dirty="0">
              <a:solidFill>
                <a:srgbClr val="1D5754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4256212" cy="36724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1D5754"/>
                </a:solidFill>
              </a:rPr>
              <a:t>Двудольные: </a:t>
            </a:r>
            <a:r>
              <a:rPr lang="ru-RU" i="1" dirty="0" smtClean="0">
                <a:solidFill>
                  <a:srgbClr val="1D5754"/>
                </a:solidFill>
              </a:rPr>
              <a:t>пасленовые</a:t>
            </a:r>
            <a:r>
              <a:rPr lang="ru-RU" i="1" dirty="0">
                <a:solidFill>
                  <a:srgbClr val="1D5754"/>
                </a:solidFill>
              </a:rPr>
              <a:t>, </a:t>
            </a:r>
            <a:r>
              <a:rPr lang="ru-RU" i="1" dirty="0" smtClean="0">
                <a:solidFill>
                  <a:srgbClr val="1D5754"/>
                </a:solidFill>
              </a:rPr>
              <a:t>крестоцветные, сложноцветные.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1D5754"/>
                </a:solidFill>
              </a:rPr>
              <a:t>Однодольные, </a:t>
            </a:r>
            <a:r>
              <a:rPr lang="ru-RU" i="1" dirty="0" smtClean="0">
                <a:solidFill>
                  <a:srgbClr val="1D5754"/>
                </a:solidFill>
              </a:rPr>
              <a:t>хорошо размножающиеся вегетативно</a:t>
            </a:r>
            <a:r>
              <a:rPr lang="ru-RU" dirty="0" smtClean="0">
                <a:solidFill>
                  <a:srgbClr val="1D5754"/>
                </a:solidFill>
              </a:rPr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1D5754"/>
                </a:solidFill>
              </a:rPr>
              <a:t>Зрелые зародыши, 20–30-дневные проростки или различные их части (ювенильный материал</a:t>
            </a:r>
            <a:r>
              <a:rPr lang="ru-RU" i="1" dirty="0" smtClean="0">
                <a:solidFill>
                  <a:srgbClr val="1D5754"/>
                </a:solidFill>
              </a:rPr>
              <a:t>).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1D5754"/>
                </a:solidFill>
              </a:rPr>
              <a:t>Ткани и органы, изолированные в момент вегетации </a:t>
            </a:r>
            <a:r>
              <a:rPr lang="ru-RU" i="1" dirty="0" smtClean="0">
                <a:solidFill>
                  <a:srgbClr val="1D5754"/>
                </a:solidFill>
              </a:rPr>
              <a:t>растений.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44624"/>
            <a:ext cx="4041775" cy="8640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Низкая регенерационная способность, </a:t>
            </a:r>
            <a:r>
              <a:rPr lang="ru-RU" dirty="0">
                <a:solidFill>
                  <a:srgbClr val="C00000"/>
                </a:solidFill>
              </a:rPr>
              <a:t>морфогенетический </a:t>
            </a:r>
            <a:r>
              <a:rPr lang="ru-RU" dirty="0" smtClean="0">
                <a:solidFill>
                  <a:srgbClr val="C00000"/>
                </a:solidFill>
              </a:rPr>
              <a:t>потенциал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4008" y="1196752"/>
            <a:ext cx="4176464" cy="2736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Однодольные: </a:t>
            </a:r>
            <a:r>
              <a:rPr lang="ru-RU" i="1" dirty="0" smtClean="0">
                <a:solidFill>
                  <a:srgbClr val="C00000"/>
                </a:solidFill>
              </a:rPr>
              <a:t>злаковые.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Древесные: </a:t>
            </a:r>
            <a:r>
              <a:rPr lang="ru-RU" i="1" dirty="0" smtClean="0">
                <a:solidFill>
                  <a:srgbClr val="C00000"/>
                </a:solidFill>
              </a:rPr>
              <a:t>хвойные.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Ткани </a:t>
            </a:r>
            <a:r>
              <a:rPr lang="ru-RU" i="1" dirty="0">
                <a:solidFill>
                  <a:srgbClr val="C00000"/>
                </a:solidFill>
              </a:rPr>
              <a:t>взрослых </a:t>
            </a:r>
            <a:r>
              <a:rPr lang="ru-RU" i="1" dirty="0" smtClean="0">
                <a:solidFill>
                  <a:srgbClr val="C00000"/>
                </a:solidFill>
              </a:rPr>
              <a:t>растений.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Ткани и органы, изолированные </a:t>
            </a:r>
            <a:r>
              <a:rPr lang="ru-RU" i="1" dirty="0">
                <a:solidFill>
                  <a:srgbClr val="C00000"/>
                </a:solidFill>
              </a:rPr>
              <a:t>в период глубокого и вынужденного покоя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1052736"/>
            <a:ext cx="417646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44008" y="1052736"/>
            <a:ext cx="4176464" cy="0"/>
          </a:xfrm>
          <a:prstGeom prst="line">
            <a:avLst/>
          </a:prstGeom>
          <a:ln w="25400">
            <a:solidFill>
              <a:srgbClr val="1D57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427984" y="4330839"/>
            <a:ext cx="47160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D5754"/>
                </a:solidFill>
              </a:rPr>
              <a:t>	</a:t>
            </a:r>
            <a:r>
              <a:rPr lang="ru-RU" sz="2000" b="1" i="1" dirty="0" smtClean="0">
                <a:solidFill>
                  <a:schemeClr val="tx2">
                    <a:lumMod val="25000"/>
                  </a:schemeClr>
                </a:solidFill>
              </a:rPr>
              <a:t>На успех </a:t>
            </a:r>
            <a:r>
              <a:rPr lang="ru-RU" sz="2000" b="1" i="1" dirty="0" err="1" smtClean="0">
                <a:solidFill>
                  <a:schemeClr val="tx2">
                    <a:lumMod val="25000"/>
                  </a:schemeClr>
                </a:solidFill>
              </a:rPr>
              <a:t>клонального</a:t>
            </a:r>
            <a:r>
              <a:rPr lang="ru-RU" sz="2000" b="1" i="1" dirty="0" smtClean="0">
                <a:solidFill>
                  <a:schemeClr val="tx2">
                    <a:lumMod val="25000"/>
                  </a:schemeClr>
                </a:solidFill>
              </a:rPr>
              <a:t>  </a:t>
            </a:r>
            <a:r>
              <a:rPr lang="ru-RU" sz="2000" b="1" i="1" dirty="0" err="1" smtClean="0">
                <a:solidFill>
                  <a:schemeClr val="tx2">
                    <a:lumMod val="25000"/>
                  </a:schemeClr>
                </a:solidFill>
              </a:rPr>
              <a:t>микроразмножения</a:t>
            </a:r>
            <a:r>
              <a:rPr lang="ru-RU" sz="2000" b="1" i="1" dirty="0" smtClean="0">
                <a:solidFill>
                  <a:schemeClr val="tx2">
                    <a:lumMod val="25000"/>
                  </a:schemeClr>
                </a:solidFill>
              </a:rPr>
              <a:t> влияют: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возраст первичного </a:t>
            </a:r>
            <a:r>
              <a:rPr lang="ru-RU" sz="2000" b="1" dirty="0" err="1" smtClean="0">
                <a:solidFill>
                  <a:schemeClr val="tx1">
                    <a:lumMod val="75000"/>
                  </a:schemeClr>
                </a:solidFill>
              </a:rPr>
              <a:t>экспланта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, размер </a:t>
            </a:r>
            <a:r>
              <a:rPr lang="ru-RU" sz="2000" b="1" dirty="0" err="1" smtClean="0">
                <a:solidFill>
                  <a:schemeClr val="tx1">
                    <a:lumMod val="75000"/>
                  </a:schemeClr>
                </a:solidFill>
              </a:rPr>
              <a:t>экспланта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;  гормональный 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баланс питательной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среды; рН среды; 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интенсивность освещения, спектральный состав света, температурный режим и др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99393" y="6597352"/>
            <a:ext cx="3024336" cy="216024"/>
          </a:xfrm>
        </p:spPr>
        <p:txBody>
          <a:bodyPr>
            <a:noAutofit/>
          </a:bodyPr>
          <a:lstStyle/>
          <a:p>
            <a:r>
              <a:rPr lang="ru-RU" sz="1100" i="1" dirty="0" smtClean="0"/>
              <a:t>Укоренение побегов, размноженных  </a:t>
            </a:r>
            <a:r>
              <a:rPr lang="en-US" sz="1100" i="1" dirty="0" smtClean="0"/>
              <a:t>in vitro</a:t>
            </a:r>
            <a:endParaRPr lang="ru-RU" sz="1100" i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599393" y="4797152"/>
            <a:ext cx="3024336" cy="1800200"/>
            <a:chOff x="1331640" y="1268760"/>
            <a:chExt cx="3024336" cy="1800200"/>
          </a:xfrm>
        </p:grpSpPr>
        <p:cxnSp>
          <p:nvCxnSpPr>
            <p:cNvPr id="15" name="Прямая со стрелкой 14"/>
            <p:cNvCxnSpPr/>
            <p:nvPr/>
          </p:nvCxnSpPr>
          <p:spPr>
            <a:xfrm>
              <a:off x="1331640" y="3068960"/>
              <a:ext cx="3024336" cy="0"/>
            </a:xfrm>
            <a:prstGeom prst="straightConnector1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1331640" y="1268760"/>
              <a:ext cx="0" cy="1800200"/>
            </a:xfrm>
            <a:prstGeom prst="straightConnector1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475656" y="1844824"/>
              <a:ext cx="2520280" cy="9361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Заголовок 1"/>
          <p:cNvSpPr txBox="1">
            <a:spLocks/>
          </p:cNvSpPr>
          <p:nvPr/>
        </p:nvSpPr>
        <p:spPr>
          <a:xfrm rot="16200000">
            <a:off x="-624743" y="5560231"/>
            <a:ext cx="188255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i="1" dirty="0" smtClean="0"/>
              <a:t>Возраст первичного </a:t>
            </a:r>
            <a:r>
              <a:rPr lang="ru-RU" sz="1100" i="1" dirty="0" err="1" smtClean="0"/>
              <a:t>экспланта</a:t>
            </a:r>
            <a:endParaRPr lang="ru-RU" sz="11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79512" y="246702"/>
            <a:ext cx="885698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2800" dirty="0" err="1"/>
              <a:t>К</a:t>
            </a:r>
            <a:r>
              <a:rPr lang="ru-RU" sz="2800" dirty="0" err="1" smtClean="0"/>
              <a:t>лональное</a:t>
            </a:r>
            <a:r>
              <a:rPr lang="ru-RU" sz="2800" dirty="0" smtClean="0"/>
              <a:t> </a:t>
            </a:r>
            <a:r>
              <a:rPr lang="ru-RU" sz="2800" dirty="0" err="1"/>
              <a:t>микроразмножение</a:t>
            </a:r>
            <a:r>
              <a:rPr lang="ru-RU" sz="2800" dirty="0"/>
              <a:t> рассматривается как </a:t>
            </a:r>
            <a:r>
              <a:rPr lang="ru-RU" sz="2800" dirty="0" smtClean="0"/>
              <a:t>перспективный </a:t>
            </a:r>
            <a:r>
              <a:rPr lang="ru-RU" sz="2800" dirty="0"/>
              <a:t>метод вегетативного размножения растений.</a:t>
            </a:r>
          </a:p>
          <a:p>
            <a:endParaRPr lang="ru-RU" sz="1400" dirty="0" smtClean="0"/>
          </a:p>
          <a:p>
            <a:pPr indent="447675"/>
            <a:r>
              <a:rPr lang="ru-RU" sz="2800" dirty="0" smtClean="0"/>
              <a:t>Во </a:t>
            </a:r>
            <a:r>
              <a:rPr lang="ru-RU" sz="2800" dirty="0"/>
              <a:t>многих странах мира </a:t>
            </a:r>
            <a:r>
              <a:rPr lang="ru-RU" sz="2800" dirty="0" err="1"/>
              <a:t>биоиндустрия</a:t>
            </a:r>
            <a:r>
              <a:rPr lang="ru-RU" sz="2800" dirty="0"/>
              <a:t> микроклонального размножения поставлена на промышленную основу и представлена десятками активно функционирующих предприятий. </a:t>
            </a:r>
            <a:endParaRPr lang="ru-RU" sz="2800" dirty="0" smtClean="0"/>
          </a:p>
          <a:p>
            <a:pPr indent="447675"/>
            <a:r>
              <a:rPr lang="ru-RU" sz="2400" i="1" dirty="0" smtClean="0">
                <a:solidFill>
                  <a:srgbClr val="1D5754"/>
                </a:solidFill>
              </a:rPr>
              <a:t>Например</a:t>
            </a:r>
            <a:r>
              <a:rPr lang="ru-RU" sz="2400" i="1" dirty="0">
                <a:solidFill>
                  <a:srgbClr val="1D5754"/>
                </a:solidFill>
              </a:rPr>
              <a:t>, во Франции 94 % всей продукции цветочных культур получают методом культуры изолированных тканей. В США около 100 коммерческих предприятий получают посадочный материал декоративных, овощных, полевых, плодовых и лесных культур методом </a:t>
            </a:r>
            <a:r>
              <a:rPr lang="ru-RU" sz="2400" i="1" dirty="0" err="1">
                <a:solidFill>
                  <a:srgbClr val="1D5754"/>
                </a:solidFill>
              </a:rPr>
              <a:t>клонального</a:t>
            </a:r>
            <a:r>
              <a:rPr lang="ru-RU" sz="2400" i="1" dirty="0">
                <a:solidFill>
                  <a:srgbClr val="1D5754"/>
                </a:solidFill>
              </a:rPr>
              <a:t> </a:t>
            </a:r>
            <a:r>
              <a:rPr lang="ru-RU" sz="2400" i="1" dirty="0" err="1">
                <a:solidFill>
                  <a:srgbClr val="1D5754"/>
                </a:solidFill>
              </a:rPr>
              <a:t>микроразмножения</a:t>
            </a:r>
            <a:r>
              <a:rPr lang="ru-RU" sz="2400" i="1" dirty="0">
                <a:solidFill>
                  <a:srgbClr val="1D5754"/>
                </a:solidFill>
              </a:rPr>
              <a:t>. Ведущим производителем оздоровленного посадочного материала цветочных растений является Голландия, а подвоев яблони, сливы и персика — Италия.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8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4</a:t>
            </a:r>
            <a:r>
              <a:rPr lang="ru-RU" b="1" dirty="0" smtClean="0"/>
              <a:t>. </a:t>
            </a:r>
            <a:r>
              <a:rPr lang="ru-RU" b="1" dirty="0"/>
              <a:t>Получение безвирусного посадочного </a:t>
            </a:r>
            <a:r>
              <a:rPr lang="ru-RU" b="1" dirty="0" smtClean="0"/>
              <a:t>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Вирусные </a:t>
            </a:r>
            <a:r>
              <a:rPr lang="ru-RU" dirty="0">
                <a:solidFill>
                  <a:srgbClr val="C00000"/>
                </a:solidFill>
              </a:rPr>
              <a:t>болезни – причина потери от 10 до 50 % урожая сельскохозяйственных культур, размножающихся вегетативно.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212976"/>
            <a:ext cx="6516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Установлено, что соя и некоторые другие важные бобовые растения передают вирусы потомству даже при семенном размножении, в результате чего сорта постепенно </a:t>
            </a:r>
            <a:r>
              <a:rPr lang="ru-RU" sz="2000" dirty="0" smtClean="0"/>
              <a:t>отягощаются </a:t>
            </a:r>
            <a:r>
              <a:rPr lang="ru-RU" sz="2000" dirty="0"/>
              <a:t>грузом вирусных инфекций.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52" y="4941168"/>
            <a:ext cx="8910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Наиболее эффективный для оздоровления от вирусов, </a:t>
            </a:r>
            <a:r>
              <a:rPr lang="ru-RU" sz="2800" dirty="0" err="1">
                <a:solidFill>
                  <a:srgbClr val="C00000"/>
                </a:solidFill>
              </a:rPr>
              <a:t>вироидов</a:t>
            </a:r>
            <a:r>
              <a:rPr lang="ru-RU" sz="2800" dirty="0">
                <a:solidFill>
                  <a:srgbClr val="C00000"/>
                </a:solidFill>
              </a:rPr>
              <a:t> и </a:t>
            </a:r>
            <a:r>
              <a:rPr lang="ru-RU" sz="2800" dirty="0" err="1">
                <a:solidFill>
                  <a:srgbClr val="C00000"/>
                </a:solidFill>
              </a:rPr>
              <a:t>микроплазм</a:t>
            </a:r>
            <a:r>
              <a:rPr lang="ru-RU" sz="2800" dirty="0">
                <a:solidFill>
                  <a:srgbClr val="C00000"/>
                </a:solidFill>
              </a:rPr>
              <a:t> способ – культивирование меристем стебля или органов стеблевого происхождения.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3"/>
            <a:ext cx="8229600" cy="18001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основе используемого на практике явления лежит специфика строения точки роста растений.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 r="47194"/>
          <a:stretch/>
        </p:blipFill>
        <p:spPr bwMode="auto">
          <a:xfrm>
            <a:off x="4411515" y="1916832"/>
            <a:ext cx="462498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2789" y="1700808"/>
            <a:ext cx="4168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Дистальная ее часть, представленная апикальной меристемой, у разных растений имеет средний диаметр до 200 мкм и высоту от 20 до 150 мкм.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6490902"/>
            <a:ext cx="287341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* Дистальный = периферический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Этот метод имеет ряд преимуществ перед существующими традиционными способами размножения: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высокий </a:t>
            </a:r>
            <a:r>
              <a:rPr lang="ru-RU" dirty="0"/>
              <a:t>коэффициент размножения (10</a:t>
            </a:r>
            <a:r>
              <a:rPr lang="ru-RU" baseline="30000" dirty="0"/>
              <a:t>5</a:t>
            </a:r>
            <a:r>
              <a:rPr lang="ru-RU" dirty="0"/>
              <a:t>–10</a:t>
            </a:r>
            <a:r>
              <a:rPr lang="ru-RU" baseline="30000" dirty="0"/>
              <a:t>6</a:t>
            </a:r>
            <a:r>
              <a:rPr lang="ru-RU" dirty="0"/>
              <a:t> – для травянистых, цветочных растений, 10</a:t>
            </a:r>
            <a:r>
              <a:rPr lang="ru-RU" baseline="30000" dirty="0"/>
              <a:t>4</a:t>
            </a:r>
            <a:r>
              <a:rPr lang="ru-RU" dirty="0"/>
              <a:t>–10</a:t>
            </a:r>
            <a:r>
              <a:rPr lang="ru-RU" baseline="30000" dirty="0"/>
              <a:t>5</a:t>
            </a:r>
            <a:r>
              <a:rPr lang="ru-RU" dirty="0"/>
              <a:t> – для кустарниковых древесных, 10</a:t>
            </a:r>
            <a:r>
              <a:rPr lang="ru-RU" baseline="30000" dirty="0"/>
              <a:t>4</a:t>
            </a:r>
            <a:r>
              <a:rPr lang="ru-RU" dirty="0"/>
              <a:t> – для хвойных);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возможность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проведения работ в течение года и экономия площадей, необходимых для выращивания посадочного материала;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получение </a:t>
            </a:r>
            <a:r>
              <a:rPr lang="ru-RU" dirty="0"/>
              <a:t>генетически однородного посадочного материала;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освобождение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растений от вирусов за счет использования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меристемной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культуры;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ускорение </a:t>
            </a:r>
            <a:r>
              <a:rPr lang="ru-RU" dirty="0"/>
              <a:t>перехода растений от ювенильной к репродуктивной фазе развития;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сокращение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продолжительности селекционного процесса;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получение </a:t>
            </a:r>
            <a:r>
              <a:rPr lang="ru-RU" dirty="0"/>
              <a:t>растений, трудно размножаемых </a:t>
            </a:r>
            <a:r>
              <a:rPr lang="ru-RU" dirty="0" smtClean="0"/>
              <a:t>традиционными </a:t>
            </a:r>
            <a:r>
              <a:rPr lang="ru-RU" dirty="0"/>
              <a:t>способами;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возможность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автоматизации процесса выращивания.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Размеры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меристемных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эксплантов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, используемых для получения безвирусных растений, могут значительно различаться. </a:t>
            </a:r>
            <a:r>
              <a:rPr lang="ru-RU" dirty="0" smtClean="0"/>
              <a:t>	Предпочтительно </a:t>
            </a:r>
            <a:r>
              <a:rPr lang="ru-RU" dirty="0"/>
              <a:t>использовать предельно малый размер </a:t>
            </a:r>
            <a:r>
              <a:rPr lang="ru-RU" dirty="0" err="1"/>
              <a:t>экспланта</a:t>
            </a:r>
            <a:r>
              <a:rPr lang="ru-RU" dirty="0"/>
              <a:t> (0,075–0,1 мм) и разработать оптимальные условия для получения жизнеспособных пробирочных растений.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Если </a:t>
            </a:r>
            <a:r>
              <a:rPr lang="ru-RU" dirty="0"/>
              <a:t>это </a:t>
            </a:r>
            <a:r>
              <a:rPr lang="ru-RU" dirty="0" smtClean="0"/>
              <a:t>невозможно, </a:t>
            </a:r>
            <a:r>
              <a:rPr lang="ru-RU" dirty="0"/>
              <a:t>то рекомендуется дополнять культуру меристем </a:t>
            </a:r>
            <a:r>
              <a:rPr lang="ru-RU" dirty="0" err="1"/>
              <a:t>термо</a:t>
            </a:r>
            <a:r>
              <a:rPr lang="ru-RU" dirty="0"/>
              <a:t>- и </a:t>
            </a:r>
            <a:r>
              <a:rPr lang="ru-RU" dirty="0" err="1"/>
              <a:t>хемотерапией</a:t>
            </a:r>
            <a:r>
              <a:rPr lang="ru-RU" dirty="0"/>
              <a:t>. 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</a:rPr>
              <a:t>В этом случае предварительная обработка исходных растений сухим горячим воздухом или химическими агентами позволяет добиться оздоровления от вирусов при использовании </a:t>
            </a:r>
            <a:r>
              <a:rPr lang="ru-RU" i="1" dirty="0" err="1">
                <a:solidFill>
                  <a:schemeClr val="tx2">
                    <a:lumMod val="25000"/>
                  </a:schemeClr>
                </a:solidFill>
              </a:rPr>
              <a:t>меристемных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25000"/>
                  </a:schemeClr>
                </a:solidFill>
              </a:rPr>
              <a:t>эксплантов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</a:rPr>
              <a:t> размером 0,3–0,8 мм.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7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62473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Растения, подвергающиеся термотерапии, помещают в специальные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</a:rPr>
              <a:t>термокамеры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, где в течение первой недели повышают температуру до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37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°С путем ежедневного ее увеличения на 2 °С. Продолжительность термотерапии всецело зависит от особенностей вирусов и их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</a:rPr>
              <a:t>термочувствительности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ru-RU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Если, например, для получения безвирусной гвоздики достаточно 12-недельного воздействия теплом, то для освобождения хризантемы от Б-вируса этот период более продолжителен.</a:t>
            </a:r>
          </a:p>
          <a:p>
            <a:r>
              <a:rPr lang="ru-RU" dirty="0" smtClean="0">
                <a:solidFill>
                  <a:srgbClr val="1D5754"/>
                </a:solidFill>
              </a:rPr>
              <a:t>Помимо эффекта термотерапии, выявлено положительное воздействие высоких температур на точку роста и процессы морфогенеза некоторых цветочных культур </a:t>
            </a:r>
            <a:r>
              <a:rPr lang="ru-RU" i="1" dirty="0" smtClean="0">
                <a:solidFill>
                  <a:srgbClr val="1E8A5E"/>
                </a:solidFill>
              </a:rPr>
              <a:t>(гвоздики, хризантемы, фрезии) </a:t>
            </a:r>
            <a:r>
              <a:rPr lang="ru-RU" dirty="0" smtClean="0">
                <a:solidFill>
                  <a:srgbClr val="1D5754"/>
                </a:solidFill>
              </a:rPr>
              <a:t>в условиях </a:t>
            </a:r>
            <a:r>
              <a:rPr lang="ru-RU" i="1" dirty="0" err="1" smtClean="0">
                <a:solidFill>
                  <a:srgbClr val="1D5754"/>
                </a:solidFill>
              </a:rPr>
              <a:t>in</a:t>
            </a:r>
            <a:r>
              <a:rPr lang="ru-RU" i="1" dirty="0" smtClean="0">
                <a:solidFill>
                  <a:srgbClr val="1D5754"/>
                </a:solidFill>
              </a:rPr>
              <a:t> </a:t>
            </a:r>
            <a:r>
              <a:rPr lang="ru-RU" i="1" dirty="0" err="1" smtClean="0">
                <a:solidFill>
                  <a:srgbClr val="1D5754"/>
                </a:solidFill>
              </a:rPr>
              <a:t>vitro</a:t>
            </a:r>
            <a:r>
              <a:rPr lang="ru-RU" dirty="0" smtClean="0">
                <a:solidFill>
                  <a:srgbClr val="1D5754"/>
                </a:solidFill>
              </a:rPr>
              <a:t>. Термотерапия позволяет увеличить коэффициент их размножения на 50-60%, повысить адаптацию пробирочных высокий процент безвирусных маточных растений.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7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Оздоровленные применением </a:t>
            </a:r>
            <a:r>
              <a:rPr lang="ru-RU" dirty="0" err="1"/>
              <a:t>меристемной</a:t>
            </a:r>
            <a:r>
              <a:rPr lang="ru-RU" dirty="0"/>
              <a:t> культуры растения размножают далее обычными методами </a:t>
            </a:r>
            <a:r>
              <a:rPr lang="ru-RU" dirty="0" err="1"/>
              <a:t>клонального</a:t>
            </a:r>
            <a:r>
              <a:rPr lang="ru-RU" dirty="0"/>
              <a:t> </a:t>
            </a:r>
            <a:r>
              <a:rPr lang="ru-RU" dirty="0" err="1"/>
              <a:t>микроразмножения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Важное </a:t>
            </a:r>
            <a:r>
              <a:rPr lang="ru-RU" dirty="0">
                <a:solidFill>
                  <a:srgbClr val="C00000"/>
                </a:solidFill>
              </a:rPr>
              <a:t>место в этой работе принадлежит диагностике зараженных растений. </a:t>
            </a:r>
            <a:r>
              <a:rPr lang="ru-RU" dirty="0" smtClean="0">
                <a:solidFill>
                  <a:srgbClr val="C00000"/>
                </a:solidFill>
              </a:rPr>
              <a:t>Наиболее часто применяются методы ИФА и ПЦР.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получения пробирочных растений картофеля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79712" y="6091733"/>
            <a:ext cx="792088" cy="46491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1200" dirty="0" smtClean="0"/>
              <a:t>Питательная среда</a:t>
            </a:r>
            <a:endParaRPr lang="ru-RU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7169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2843808" y="6093296"/>
            <a:ext cx="864096" cy="464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200" dirty="0" smtClean="0"/>
              <a:t>Посадка апикальной меристемы</a:t>
            </a:r>
            <a:endParaRPr lang="ru-RU" sz="1200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779912" y="6093296"/>
            <a:ext cx="872480" cy="464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200" dirty="0" smtClean="0"/>
              <a:t> Проросток из меристемы </a:t>
            </a:r>
            <a:endParaRPr lang="ru-RU" sz="12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716016" y="6093296"/>
            <a:ext cx="872480" cy="608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200" dirty="0" smtClean="0"/>
              <a:t> Пробирочное растение из меристемы </a:t>
            </a:r>
            <a:endParaRPr lang="ru-RU" sz="1200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5724128" y="6093295"/>
            <a:ext cx="872480" cy="608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200" dirty="0" smtClean="0"/>
              <a:t> Пробирочное растение из меристемы после черенкования </a:t>
            </a:r>
            <a:endParaRPr lang="ru-RU" sz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79DA-4FCF-4B50-A0FB-4A831490C030}" type="slidenum">
              <a:rPr lang="ru-RU"/>
              <a:pPr/>
              <a:t>44</a:t>
            </a:fld>
            <a:endParaRPr 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442913"/>
          </a:xfrm>
        </p:spPr>
        <p:txBody>
          <a:bodyPr>
            <a:normAutofit fontScale="90000"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Этапы получения безвирусного картофеля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2997200"/>
            <a:ext cx="2232025" cy="431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Tx/>
              <a:buNone/>
            </a:pPr>
            <a:r>
              <a:rPr lang="ru-RU" sz="1400"/>
              <a:t>Рост меристемы картофеля в пробирке</a:t>
            </a:r>
          </a:p>
        </p:txBody>
      </p:sp>
      <p:pic>
        <p:nvPicPr>
          <p:cNvPr id="34820" name="Picture 4" descr="P62103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6" b="10193"/>
          <a:stretch>
            <a:fillRect/>
          </a:stretch>
        </p:blipFill>
        <p:spPr bwMode="auto">
          <a:xfrm>
            <a:off x="3563938" y="1341438"/>
            <a:ext cx="2087562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P62103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2160587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07950" y="2924175"/>
            <a:ext cx="23764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kumimoji="1" lang="ru-RU" sz="1400"/>
              <a:t>Ростки картофеля перед вычленением меристемы</a:t>
            </a:r>
          </a:p>
        </p:txBody>
      </p:sp>
      <p:pic>
        <p:nvPicPr>
          <p:cNvPr id="34823" name="Picture 7" descr="P62103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5" t="23190" r="10522" b="14809"/>
          <a:stretch>
            <a:fillRect/>
          </a:stretch>
        </p:blipFill>
        <p:spPr bwMode="auto">
          <a:xfrm>
            <a:off x="6588125" y="4043363"/>
            <a:ext cx="2339975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265863" y="5803900"/>
            <a:ext cx="28781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kumimoji="1" lang="ru-RU" sz="1400"/>
              <a:t>Черенкование побегов картофеля</a:t>
            </a:r>
          </a:p>
        </p:txBody>
      </p:sp>
      <p:pic>
        <p:nvPicPr>
          <p:cNvPr id="34825" name="Picture 9" descr="P62103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t="7130" r="5313" b="6165"/>
          <a:stretch>
            <a:fillRect/>
          </a:stretch>
        </p:blipFill>
        <p:spPr bwMode="auto">
          <a:xfrm>
            <a:off x="3851275" y="3789363"/>
            <a:ext cx="1681163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348038" y="6210300"/>
            <a:ext cx="28781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kumimoji="1" lang="ru-RU" sz="1400"/>
              <a:t>Растения картофеля перед высадкой в открытый грунт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79388" y="6165850"/>
            <a:ext cx="28781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kumimoji="1" lang="ru-RU" sz="1400"/>
              <a:t>Растения картофеля в открытом грунте</a:t>
            </a:r>
          </a:p>
        </p:txBody>
      </p:sp>
      <p:pic>
        <p:nvPicPr>
          <p:cNvPr id="34829" name="Picture 13" descr="Картинка 61 из 660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r="27298"/>
          <a:stretch>
            <a:fillRect/>
          </a:stretch>
        </p:blipFill>
        <p:spPr bwMode="auto">
          <a:xfrm>
            <a:off x="179388" y="4076700"/>
            <a:ext cx="2825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4" descr="Картинка 10 из 660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12875"/>
            <a:ext cx="2160588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6516688" y="2997200"/>
            <a:ext cx="2232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kumimoji="1" lang="ru-RU" sz="1400"/>
              <a:t>Растения  картофеля </a:t>
            </a:r>
            <a:r>
              <a:rPr kumimoji="1" lang="en-US" sz="1400"/>
              <a:t>in vitro</a:t>
            </a:r>
            <a:endParaRPr kumimoji="1" lang="ru-RU" sz="1400"/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2555875" y="2060575"/>
            <a:ext cx="720725" cy="73025"/>
          </a:xfrm>
          <a:prstGeom prst="rightArrow">
            <a:avLst>
              <a:gd name="adj1" fmla="val 50000"/>
              <a:gd name="adj2" fmla="val 2467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5724525" y="2133600"/>
            <a:ext cx="720725" cy="73025"/>
          </a:xfrm>
          <a:prstGeom prst="rightArrow">
            <a:avLst>
              <a:gd name="adj1" fmla="val 50000"/>
              <a:gd name="adj2" fmla="val 2467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 rot="10800000">
            <a:off x="3059113" y="4941888"/>
            <a:ext cx="720725" cy="73025"/>
          </a:xfrm>
          <a:prstGeom prst="rightArrow">
            <a:avLst>
              <a:gd name="adj1" fmla="val 50000"/>
              <a:gd name="adj2" fmla="val 2467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5" name="AutoShape 19"/>
          <p:cNvSpPr>
            <a:spLocks noChangeArrowheads="1"/>
          </p:cNvSpPr>
          <p:nvPr/>
        </p:nvSpPr>
        <p:spPr bwMode="auto">
          <a:xfrm rot="10800000">
            <a:off x="5722938" y="4797425"/>
            <a:ext cx="720725" cy="73025"/>
          </a:xfrm>
          <a:prstGeom prst="rightArrow">
            <a:avLst>
              <a:gd name="adj1" fmla="val 50000"/>
              <a:gd name="adj2" fmla="val 2467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 rot="5400000">
            <a:off x="7883525" y="3646488"/>
            <a:ext cx="504825" cy="69850"/>
          </a:xfrm>
          <a:prstGeom prst="rightArrow">
            <a:avLst>
              <a:gd name="adj1" fmla="val 50000"/>
              <a:gd name="adj2" fmla="val 18068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Области применения </a:t>
            </a:r>
            <a:r>
              <a:rPr lang="ru-RU" sz="2800" b="1" dirty="0" err="1">
                <a:solidFill>
                  <a:schemeClr val="tx2">
                    <a:lumMod val="25000"/>
                  </a:schemeClr>
                </a:solidFill>
              </a:rPr>
              <a:t>клонального</a:t>
            </a: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25000"/>
                  </a:schemeClr>
                </a:solidFill>
              </a:rPr>
              <a:t>микроразмножения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712968" cy="5400600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в </a:t>
            </a:r>
            <a:r>
              <a:rPr lang="ru-RU" dirty="0"/>
              <a:t>селекции для поддержания и размножения растений с уникальными генотипами</a:t>
            </a:r>
            <a:r>
              <a:rPr lang="ru-RU" dirty="0" smtClean="0"/>
              <a:t>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C00000"/>
                </a:solidFill>
              </a:rPr>
              <a:t>для </a:t>
            </a:r>
            <a:r>
              <a:rPr lang="ru-RU" dirty="0">
                <a:solidFill>
                  <a:srgbClr val="C00000"/>
                </a:solidFill>
              </a:rPr>
              <a:t>быстрого размножения новых и уже существующих сортов;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массового </a:t>
            </a:r>
            <a:r>
              <a:rPr lang="ru-RU" dirty="0"/>
              <a:t>получения оздоровленного посадочного материала у растений, подверженных вирусным заболеваниям;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C00000"/>
                </a:solidFill>
              </a:rPr>
              <a:t>для </a:t>
            </a:r>
            <a:r>
              <a:rPr lang="ru-RU" dirty="0">
                <a:solidFill>
                  <a:srgbClr val="C00000"/>
                </a:solidFill>
              </a:rPr>
              <a:t>быстрого размножения некоторых гетерозиготных садовых культур, обычно размножающихся семенами и расщепляющихся при скрещивании;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для </a:t>
            </a:r>
            <a:r>
              <a:rPr lang="ru-RU" dirty="0"/>
              <a:t>быстрого </a:t>
            </a:r>
            <a:r>
              <a:rPr lang="ru-RU" dirty="0" err="1"/>
              <a:t>клонального</a:t>
            </a:r>
            <a:r>
              <a:rPr lang="ru-RU" dirty="0"/>
              <a:t> размножения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</a:t>
            </a:r>
            <a:r>
              <a:rPr lang="ru-RU" dirty="0"/>
              <a:t>лучших экземпляров взрослых древесных растений, разведение и селекция которых осуществляется медленно вследствие длительности процесса полового размножения;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C00000"/>
                </a:solidFill>
              </a:rPr>
              <a:t>для </a:t>
            </a:r>
            <a:r>
              <a:rPr lang="ru-RU" dirty="0">
                <a:solidFill>
                  <a:srgbClr val="C00000"/>
                </a:solidFill>
              </a:rPr>
              <a:t>сохранения редких и исчезающих видов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229600" cy="5865515"/>
          </a:xfrm>
        </p:spPr>
        <p:txBody>
          <a:bodyPr/>
          <a:lstStyle/>
          <a:p>
            <a:r>
              <a:rPr lang="ru-RU" dirty="0"/>
              <a:t>Основное требование к объектам, которые используются для микроклонального размножения, это </a:t>
            </a:r>
            <a:r>
              <a:rPr lang="ru-RU" u="sng" dirty="0"/>
              <a:t>сохранение генетической стабильности на всех этапах онтогенеза. </a:t>
            </a:r>
            <a:endParaRPr lang="ru-RU" u="sng" dirty="0" smtClean="0"/>
          </a:p>
          <a:p>
            <a:endParaRPr lang="ru-RU" dirty="0" smtClean="0"/>
          </a:p>
          <a:p>
            <a:r>
              <a:rPr lang="ru-RU" dirty="0" smtClean="0"/>
              <a:t>Этому </a:t>
            </a:r>
            <a:r>
              <a:rPr lang="ru-RU" dirty="0"/>
              <a:t>требованию удовлетворяют </a:t>
            </a:r>
            <a:r>
              <a:rPr lang="ru-RU" u="sng" dirty="0"/>
              <a:t>апексы и пазушные почки стеблевого происхождения.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" y="116632"/>
            <a:ext cx="5718398" cy="5544615"/>
          </a:xfrm>
        </p:spPr>
        <p:txBody>
          <a:bodyPr>
            <a:normAutofit/>
          </a:bodyPr>
          <a:lstStyle/>
          <a:p>
            <a:r>
              <a:rPr lang="ru-RU" dirty="0"/>
              <a:t>Для микроклонального размножения также могут быть использованы </a:t>
            </a:r>
            <a:r>
              <a:rPr lang="ru-RU" dirty="0" err="1"/>
              <a:t>меристематические</a:t>
            </a:r>
            <a:r>
              <a:rPr lang="ru-RU" dirty="0"/>
              <a:t> ткани и изолированные органы, способные давать адвентивные почки. </a:t>
            </a:r>
            <a:endParaRPr lang="ru-RU" dirty="0" smtClean="0"/>
          </a:p>
          <a:p>
            <a:r>
              <a:rPr lang="ru-RU" dirty="0"/>
              <a:t>Такие почки могут развиваться на корнях, побегах и листьях.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002635" y="260648"/>
            <a:ext cx="3123034" cy="6192688"/>
            <a:chOff x="6002635" y="260648"/>
            <a:chExt cx="3123034" cy="619268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010994" y="260648"/>
              <a:ext cx="3114675" cy="285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740" r="13211"/>
            <a:stretch/>
          </p:blipFill>
          <p:spPr bwMode="auto">
            <a:xfrm>
              <a:off x="6002635" y="3229643"/>
              <a:ext cx="3033861" cy="3223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" name="Прямая со стрелкой 5"/>
          <p:cNvCxnSpPr/>
          <p:nvPr/>
        </p:nvCxnSpPr>
        <p:spPr>
          <a:xfrm flipV="1">
            <a:off x="5436096" y="1484784"/>
            <a:ext cx="504056" cy="204614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38074" y="2149674"/>
            <a:ext cx="702078" cy="1351334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5177" y="5589240"/>
            <a:ext cx="5940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solidFill>
                  <a:srgbClr val="FF0000"/>
                </a:solidFill>
              </a:rPr>
              <a:t>Адвентивные побеги </a:t>
            </a:r>
            <a:r>
              <a:rPr lang="ru-RU" i="1" dirty="0" smtClean="0">
                <a:solidFill>
                  <a:srgbClr val="FF0000"/>
                </a:solidFill>
              </a:rPr>
              <a:t>— </a:t>
            </a:r>
            <a:r>
              <a:rPr lang="ru-RU" i="1" dirty="0">
                <a:solidFill>
                  <a:srgbClr val="FF0000"/>
                </a:solidFill>
              </a:rPr>
              <a:t>побеги, которые образуются на любом участке стебля, корня или листа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i="1" u="sng" dirty="0" smtClean="0">
                <a:solidFill>
                  <a:srgbClr val="FF0000"/>
                </a:solidFill>
              </a:rPr>
              <a:t>Адвентивные почки </a:t>
            </a:r>
            <a:r>
              <a:rPr lang="ru-RU" i="1" dirty="0" smtClean="0">
                <a:solidFill>
                  <a:srgbClr val="FF0000"/>
                </a:solidFill>
              </a:rPr>
              <a:t>– почки, образующиеся </a:t>
            </a:r>
            <a:r>
              <a:rPr lang="ru-RU" i="1" dirty="0">
                <a:solidFill>
                  <a:srgbClr val="FF0000"/>
                </a:solidFill>
              </a:rPr>
              <a:t>на любой части растения, кроме пазухи </a:t>
            </a:r>
            <a:r>
              <a:rPr lang="ru-RU" i="1" dirty="0" smtClean="0">
                <a:solidFill>
                  <a:srgbClr val="FF0000"/>
                </a:solidFill>
              </a:rPr>
              <a:t>листа.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6632"/>
            <a:ext cx="4752528" cy="6732984"/>
          </a:xfrm>
        </p:spPr>
        <p:txBody>
          <a:bodyPr>
            <a:normAutofit fontScale="92500"/>
          </a:bodyPr>
          <a:lstStyle/>
          <a:p>
            <a:r>
              <a:rPr lang="ru-RU" i="1" dirty="0"/>
              <a:t>Например, африканская фиалка </a:t>
            </a:r>
            <a:r>
              <a:rPr lang="ru-RU" i="1" dirty="0" smtClean="0"/>
              <a:t>(</a:t>
            </a:r>
            <a:r>
              <a:rPr lang="ru-RU" i="1" dirty="0" err="1" smtClean="0"/>
              <a:t>сенполия</a:t>
            </a:r>
            <a:r>
              <a:rPr lang="ru-RU" i="1" dirty="0" smtClean="0"/>
              <a:t>) размножается </a:t>
            </a:r>
            <a:r>
              <a:rPr lang="ru-RU" i="1" dirty="0"/>
              <a:t>с помощью адвентивных почек, образующихся на листовых черешках. Разработан метод, с помощью которого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в результате использования отрезков размером 2 мм, можно получить до </a:t>
            </a:r>
            <a:r>
              <a:rPr lang="ru-RU" i="1" dirty="0" smtClean="0"/>
              <a:t>20 000 </a:t>
            </a:r>
            <a:r>
              <a:rPr lang="ru-RU" i="1" dirty="0"/>
              <a:t>проростков из каждого черешка.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4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1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Методы </a:t>
            </a:r>
            <a:r>
              <a:rPr lang="ru-RU" dirty="0" err="1"/>
              <a:t>клонального</a:t>
            </a:r>
            <a:r>
              <a:rPr lang="ru-RU" dirty="0"/>
              <a:t> </a:t>
            </a:r>
            <a:r>
              <a:rPr lang="ru-RU" dirty="0" err="1" smtClean="0"/>
              <a:t>микроразмножения</a:t>
            </a:r>
            <a:r>
              <a:rPr lang="ru-RU" dirty="0" smtClean="0"/>
              <a:t> </a:t>
            </a:r>
            <a:r>
              <a:rPr lang="ru-RU" sz="2600" i="1" dirty="0" smtClean="0">
                <a:solidFill>
                  <a:srgbClr val="C00000"/>
                </a:solidFill>
              </a:rPr>
              <a:t>(в зависимости от автора, могут по-разному интерпретироваться).</a:t>
            </a:r>
            <a:endParaRPr lang="ru-RU" sz="2600" i="1" dirty="0">
              <a:solidFill>
                <a:srgbClr val="C00000"/>
              </a:solidFill>
            </a:endParaRPr>
          </a:p>
          <a:p>
            <a:r>
              <a:rPr lang="ru-RU" dirty="0" smtClean="0"/>
              <a:t>активация </a:t>
            </a:r>
            <a:r>
              <a:rPr lang="ru-RU" dirty="0"/>
              <a:t>развития </a:t>
            </a:r>
            <a:r>
              <a:rPr lang="ru-RU" dirty="0" smtClean="0"/>
              <a:t> уже </a:t>
            </a:r>
            <a:r>
              <a:rPr lang="ru-RU" dirty="0"/>
              <a:t>существующих в растении меристем (апекса стебля, пазушных и спящих почек, </a:t>
            </a:r>
            <a:r>
              <a:rPr lang="ru-RU" dirty="0" err="1"/>
              <a:t>интеркалярных</a:t>
            </a:r>
            <a:r>
              <a:rPr lang="ru-RU" dirty="0"/>
              <a:t> зон стебля);</a:t>
            </a:r>
          </a:p>
          <a:p>
            <a:r>
              <a:rPr lang="ru-RU" dirty="0" smtClean="0"/>
              <a:t>индукция </a:t>
            </a:r>
            <a:r>
              <a:rPr lang="ru-RU" dirty="0"/>
              <a:t>адвентивных почек непосредственно тканями </a:t>
            </a:r>
            <a:r>
              <a:rPr lang="ru-RU" dirty="0" err="1"/>
              <a:t>экспланта</a:t>
            </a:r>
            <a:r>
              <a:rPr lang="ru-RU" dirty="0"/>
              <a:t>;</a:t>
            </a:r>
          </a:p>
          <a:p>
            <a:r>
              <a:rPr lang="ru-RU" dirty="0" smtClean="0"/>
              <a:t>индукция </a:t>
            </a:r>
            <a:r>
              <a:rPr lang="ru-RU" dirty="0"/>
              <a:t>соматического эмбриогенеза;</a:t>
            </a:r>
          </a:p>
          <a:p>
            <a:r>
              <a:rPr lang="ru-RU" dirty="0" smtClean="0"/>
              <a:t>дифференциация </a:t>
            </a:r>
            <a:r>
              <a:rPr lang="ru-RU" dirty="0"/>
              <a:t>адвентивных почек в первичной и пересадочной </a:t>
            </a:r>
            <a:r>
              <a:rPr lang="ru-RU" dirty="0" err="1"/>
              <a:t>каллусной</a:t>
            </a:r>
            <a:r>
              <a:rPr lang="ru-RU" dirty="0"/>
              <a:t> </a:t>
            </a:r>
            <a:r>
              <a:rPr lang="ru-RU" dirty="0" smtClean="0"/>
              <a:t>тканях.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2. Методы </a:t>
            </a:r>
            <a:r>
              <a:rPr lang="ru-RU" sz="3200" b="1" dirty="0">
                <a:solidFill>
                  <a:schemeClr val="tx1">
                    <a:lumMod val="50000"/>
                  </a:schemeClr>
                </a:solidFill>
              </a:rPr>
              <a:t>клонального микроразмножения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540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лубенький">
      <a:dk1>
        <a:srgbClr val="0000CC"/>
      </a:dk1>
      <a:lt1>
        <a:srgbClr val="0000CC"/>
      </a:lt1>
      <a:dk2>
        <a:srgbClr val="D5E9F0"/>
      </a:dk2>
      <a:lt2>
        <a:srgbClr val="D5E9F0"/>
      </a:lt2>
      <a:accent1>
        <a:srgbClr val="3D8DA9"/>
      </a:accent1>
      <a:accent2>
        <a:srgbClr val="3D8DA9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2045</Words>
  <Application>Microsoft Office PowerPoint</Application>
  <PresentationFormat>Экран (4:3)</PresentationFormat>
  <Paragraphs>262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Лекция 6. Методы клонального микроразмножения </vt:lpstr>
      <vt:lpstr>1. Клональное микроразмножение растений и его преимущества</vt:lpstr>
      <vt:lpstr>Презентация PowerPoint</vt:lpstr>
      <vt:lpstr>Презентация PowerPoint</vt:lpstr>
      <vt:lpstr>Области применения клонального микроразмножения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метод – индукция возникновения адвентивных почек непосредственно тканями экспланта. </vt:lpstr>
      <vt:lpstr>Презентация PowerPoint</vt:lpstr>
      <vt:lpstr>Презентация PowerPoint</vt:lpstr>
      <vt:lpstr>3 метод - индукция соматического эмбриогенеза </vt:lpstr>
      <vt:lpstr>Соматический эмбриогенез</vt:lpstr>
      <vt:lpstr>Презентация PowerPoint</vt:lpstr>
      <vt:lpstr>Презентация PowerPoint</vt:lpstr>
      <vt:lpstr>4 метод - дифференциация адвентивных почек в первичной и пересадочной каллусной ткани.</vt:lpstr>
      <vt:lpstr>Дифференциация адвентивных почек в каллусной ткани </vt:lpstr>
      <vt:lpstr>Процесс клонального микроразмножения можно разделить на несколько этапов: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Укоренение побегов, размноженных  in vitro</vt:lpstr>
      <vt:lpstr>Презентация PowerPoint</vt:lpstr>
      <vt:lpstr>4. Получение безвирусного посадочного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получения пробирочных растений картофеля</vt:lpstr>
      <vt:lpstr>Этапы получения безвирусного картофеля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6. Методы клонального микроразмножения </dc:title>
  <cp:lastModifiedBy>Люба</cp:lastModifiedBy>
  <cp:revision>47</cp:revision>
  <cp:lastPrinted>2017-10-27T05:27:41Z</cp:lastPrinted>
  <dcterms:modified xsi:type="dcterms:W3CDTF">2021-08-18T13:56:15Z</dcterms:modified>
</cp:coreProperties>
</file>